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  <p:sldMasterId id="2147483704" r:id="rId3"/>
    <p:sldMasterId id="2147483716" r:id="rId4"/>
    <p:sldMasterId id="2147483783" r:id="rId5"/>
  </p:sldMasterIdLst>
  <p:notesMasterIdLst>
    <p:notesMasterId r:id="rId38"/>
  </p:notesMasterIdLst>
  <p:sldIdLst>
    <p:sldId id="416" r:id="rId6"/>
    <p:sldId id="418" r:id="rId7"/>
    <p:sldId id="540" r:id="rId8"/>
    <p:sldId id="547" r:id="rId9"/>
    <p:sldId id="544" r:id="rId10"/>
    <p:sldId id="404" r:id="rId11"/>
    <p:sldId id="470" r:id="rId12"/>
    <p:sldId id="434" r:id="rId13"/>
    <p:sldId id="532" r:id="rId14"/>
    <p:sldId id="563" r:id="rId15"/>
    <p:sldId id="538" r:id="rId16"/>
    <p:sldId id="533" r:id="rId17"/>
    <p:sldId id="539" r:id="rId18"/>
    <p:sldId id="552" r:id="rId19"/>
    <p:sldId id="549" r:id="rId20"/>
    <p:sldId id="536" r:id="rId21"/>
    <p:sldId id="553" r:id="rId22"/>
    <p:sldId id="557" r:id="rId23"/>
    <p:sldId id="555" r:id="rId24"/>
    <p:sldId id="556" r:id="rId25"/>
    <p:sldId id="554" r:id="rId26"/>
    <p:sldId id="319" r:id="rId27"/>
    <p:sldId id="320" r:id="rId28"/>
    <p:sldId id="461" r:id="rId29"/>
    <p:sldId id="558" r:id="rId30"/>
    <p:sldId id="499" r:id="rId31"/>
    <p:sldId id="561" r:id="rId32"/>
    <p:sldId id="562" r:id="rId33"/>
    <p:sldId id="420" r:id="rId34"/>
    <p:sldId id="560" r:id="rId35"/>
    <p:sldId id="559" r:id="rId36"/>
    <p:sldId id="41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1FF"/>
    <a:srgbClr val="BDEFFE"/>
    <a:srgbClr val="8BFEED"/>
    <a:srgbClr val="76D6FF"/>
    <a:srgbClr val="FF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/>
    <p:restoredTop sz="90979"/>
  </p:normalViewPr>
  <p:slideViewPr>
    <p:cSldViewPr snapToGrid="0">
      <p:cViewPr varScale="1">
        <p:scale>
          <a:sx n="145" d="100"/>
          <a:sy n="145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Courses/Ec980x/Ec980x_DataPics/LaborForce%20Partic_RaceAgeMa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JourneysEnd/Final_Files/7_Figures_PlottingPoin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JourneysEnd/Final_Files/7_Figures_PlottingPoin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ctxt\GenderConvergence\OccupationWageGaps\AllOccupations\AllOccsWageGap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txt\GenderConvergence\OccupationWageGaps\AllOccupations\AllOccsWageGap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txt\GenderConvergence\OccupationWageGaps\AllOccupations\AllOccsWageGap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txt\GenderConvergence\OccupationWageGaps\AllOccupations\AllOccsWageGap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txt\GenderConvergence\OccupationWageGaps\AllOccupations\AllOccsWageGaps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ctxt\GenderConvergence\OccupationWageGaps\AllOccupations\ONetData\OccCharacteristicsONe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Long%20Road%20Project/Data/Education%20levels/MF_educ_30_new_1876_198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Nobel_Prize/Nobel_Data/Education_Count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Nobel_Prize/Nobel_Data/TimeUseData/TimeUseOEC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JourneysEnd/Final_Files/7_Figures_PlottingPoint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JourneysEnd/Final_Files/7_Figures_PlottingPoint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JourneysEnd/Final_Files/7_Figures_PlottingPoint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JourneysEnd/Final_Files/7_Figures_PlottingPoin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oldin/Desktop/JourneysEnd/Final_Files/7_Figures_PlottingPoin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Non-Black Married Women, 35-44</c:v>
          </c:tx>
          <c:spPr>
            <a:ln w="2222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FLFP_Race!$A$4:$A$77</c:f>
              <c:numCache>
                <c:formatCode>General</c:formatCode>
                <c:ptCount val="74"/>
                <c:pt idx="0">
                  <c:v>1890</c:v>
                </c:pt>
                <c:pt idx="1">
                  <c:v>1900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1948</c:v>
                </c:pt>
                <c:pt idx="6">
                  <c:v>1949</c:v>
                </c:pt>
                <c:pt idx="7">
                  <c:v>1950</c:v>
                </c:pt>
                <c:pt idx="8">
                  <c:v>1951</c:v>
                </c:pt>
                <c:pt idx="9">
                  <c:v>1952</c:v>
                </c:pt>
                <c:pt idx="10">
                  <c:v>1953</c:v>
                </c:pt>
                <c:pt idx="11">
                  <c:v>1954</c:v>
                </c:pt>
                <c:pt idx="12">
                  <c:v>1955</c:v>
                </c:pt>
                <c:pt idx="13">
                  <c:v>1956</c:v>
                </c:pt>
                <c:pt idx="14">
                  <c:v>1957</c:v>
                </c:pt>
                <c:pt idx="15">
                  <c:v>1958</c:v>
                </c:pt>
                <c:pt idx="16">
                  <c:v>1959</c:v>
                </c:pt>
                <c:pt idx="17">
                  <c:v>1960</c:v>
                </c:pt>
                <c:pt idx="18">
                  <c:v>1961</c:v>
                </c:pt>
                <c:pt idx="19">
                  <c:v>1962</c:v>
                </c:pt>
                <c:pt idx="20">
                  <c:v>1963</c:v>
                </c:pt>
                <c:pt idx="21">
                  <c:v>1964</c:v>
                </c:pt>
                <c:pt idx="22">
                  <c:v>1965</c:v>
                </c:pt>
                <c:pt idx="23">
                  <c:v>1966</c:v>
                </c:pt>
                <c:pt idx="24">
                  <c:v>1967</c:v>
                </c:pt>
                <c:pt idx="25">
                  <c:v>1968</c:v>
                </c:pt>
                <c:pt idx="26">
                  <c:v>1969</c:v>
                </c:pt>
                <c:pt idx="27">
                  <c:v>1970</c:v>
                </c:pt>
                <c:pt idx="28">
                  <c:v>1971</c:v>
                </c:pt>
                <c:pt idx="29">
                  <c:v>1972</c:v>
                </c:pt>
                <c:pt idx="30">
                  <c:v>1973</c:v>
                </c:pt>
                <c:pt idx="31">
                  <c:v>1974</c:v>
                </c:pt>
                <c:pt idx="32">
                  <c:v>1975</c:v>
                </c:pt>
                <c:pt idx="33">
                  <c:v>1976</c:v>
                </c:pt>
                <c:pt idx="34">
                  <c:v>1977</c:v>
                </c:pt>
                <c:pt idx="35">
                  <c:v>1978</c:v>
                </c:pt>
                <c:pt idx="36">
                  <c:v>1979</c:v>
                </c:pt>
                <c:pt idx="37">
                  <c:v>1980</c:v>
                </c:pt>
                <c:pt idx="38">
                  <c:v>1981</c:v>
                </c:pt>
                <c:pt idx="39">
                  <c:v>1982</c:v>
                </c:pt>
                <c:pt idx="40">
                  <c:v>1983</c:v>
                </c:pt>
                <c:pt idx="41">
                  <c:v>1984</c:v>
                </c:pt>
                <c:pt idx="42">
                  <c:v>1985</c:v>
                </c:pt>
                <c:pt idx="43">
                  <c:v>1986</c:v>
                </c:pt>
                <c:pt idx="44">
                  <c:v>1987</c:v>
                </c:pt>
                <c:pt idx="45">
                  <c:v>1988</c:v>
                </c:pt>
                <c:pt idx="46">
                  <c:v>1989</c:v>
                </c:pt>
                <c:pt idx="47">
                  <c:v>1990</c:v>
                </c:pt>
                <c:pt idx="48">
                  <c:v>1991</c:v>
                </c:pt>
                <c:pt idx="49">
                  <c:v>1992</c:v>
                </c:pt>
                <c:pt idx="50">
                  <c:v>1993</c:v>
                </c:pt>
                <c:pt idx="51">
                  <c:v>1994</c:v>
                </c:pt>
                <c:pt idx="52">
                  <c:v>1995</c:v>
                </c:pt>
                <c:pt idx="53">
                  <c:v>1996</c:v>
                </c:pt>
                <c:pt idx="54">
                  <c:v>1997</c:v>
                </c:pt>
                <c:pt idx="55">
                  <c:v>1998</c:v>
                </c:pt>
                <c:pt idx="56">
                  <c:v>1999</c:v>
                </c:pt>
                <c:pt idx="57">
                  <c:v>2000</c:v>
                </c:pt>
                <c:pt idx="58">
                  <c:v>2001</c:v>
                </c:pt>
                <c:pt idx="59">
                  <c:v>2002</c:v>
                </c:pt>
                <c:pt idx="60">
                  <c:v>2003</c:v>
                </c:pt>
                <c:pt idx="61">
                  <c:v>2004</c:v>
                </c:pt>
                <c:pt idx="62">
                  <c:v>2005</c:v>
                </c:pt>
                <c:pt idx="63">
                  <c:v>2006</c:v>
                </c:pt>
                <c:pt idx="64">
                  <c:v>2007</c:v>
                </c:pt>
                <c:pt idx="65">
                  <c:v>2008</c:v>
                </c:pt>
                <c:pt idx="66">
                  <c:v>2009</c:v>
                </c:pt>
                <c:pt idx="67">
                  <c:v>2010</c:v>
                </c:pt>
                <c:pt idx="68">
                  <c:v>2011</c:v>
                </c:pt>
                <c:pt idx="69">
                  <c:v>2012</c:v>
                </c:pt>
                <c:pt idx="70">
                  <c:v>2013</c:v>
                </c:pt>
                <c:pt idx="71">
                  <c:v>2014</c:v>
                </c:pt>
                <c:pt idx="72">
                  <c:v>2015</c:v>
                </c:pt>
                <c:pt idx="73">
                  <c:v>2016</c:v>
                </c:pt>
              </c:numCache>
            </c:numRef>
          </c:xVal>
          <c:yVal>
            <c:numRef>
              <c:f>FLFP_Race!$B$4:$B$77</c:f>
              <c:numCache>
                <c:formatCode>General</c:formatCode>
                <c:ptCount val="74"/>
                <c:pt idx="0">
                  <c:v>2.5</c:v>
                </c:pt>
                <c:pt idx="1">
                  <c:v>3.1</c:v>
                </c:pt>
                <c:pt idx="2">
                  <c:v>6.3</c:v>
                </c:pt>
                <c:pt idx="3">
                  <c:v>9.8000000000000007</c:v>
                </c:pt>
                <c:pt idx="4">
                  <c:v>13.8</c:v>
                </c:pt>
                <c:pt idx="7">
                  <c:v>25.3</c:v>
                </c:pt>
                <c:pt idx="17">
                  <c:v>35.4</c:v>
                </c:pt>
                <c:pt idx="27">
                  <c:v>44.4</c:v>
                </c:pt>
                <c:pt idx="37">
                  <c:v>59.1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A1-7040-A481-F047F8EAB8A9}"/>
            </c:ext>
          </c:extLst>
        </c:ser>
        <c:ser>
          <c:idx val="1"/>
          <c:order val="1"/>
          <c:tx>
            <c:v>Black Married Women, 35-44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FLFP_Race!$A$4:$A$77</c:f>
              <c:numCache>
                <c:formatCode>General</c:formatCode>
                <c:ptCount val="74"/>
                <c:pt idx="0">
                  <c:v>1890</c:v>
                </c:pt>
                <c:pt idx="1">
                  <c:v>1900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1948</c:v>
                </c:pt>
                <c:pt idx="6">
                  <c:v>1949</c:v>
                </c:pt>
                <c:pt idx="7">
                  <c:v>1950</c:v>
                </c:pt>
                <c:pt idx="8">
                  <c:v>1951</c:v>
                </c:pt>
                <c:pt idx="9">
                  <c:v>1952</c:v>
                </c:pt>
                <c:pt idx="10">
                  <c:v>1953</c:v>
                </c:pt>
                <c:pt idx="11">
                  <c:v>1954</c:v>
                </c:pt>
                <c:pt idx="12">
                  <c:v>1955</c:v>
                </c:pt>
                <c:pt idx="13">
                  <c:v>1956</c:v>
                </c:pt>
                <c:pt idx="14">
                  <c:v>1957</c:v>
                </c:pt>
                <c:pt idx="15">
                  <c:v>1958</c:v>
                </c:pt>
                <c:pt idx="16">
                  <c:v>1959</c:v>
                </c:pt>
                <c:pt idx="17">
                  <c:v>1960</c:v>
                </c:pt>
                <c:pt idx="18">
                  <c:v>1961</c:v>
                </c:pt>
                <c:pt idx="19">
                  <c:v>1962</c:v>
                </c:pt>
                <c:pt idx="20">
                  <c:v>1963</c:v>
                </c:pt>
                <c:pt idx="21">
                  <c:v>1964</c:v>
                </c:pt>
                <c:pt idx="22">
                  <c:v>1965</c:v>
                </c:pt>
                <c:pt idx="23">
                  <c:v>1966</c:v>
                </c:pt>
                <c:pt idx="24">
                  <c:v>1967</c:v>
                </c:pt>
                <c:pt idx="25">
                  <c:v>1968</c:v>
                </c:pt>
                <c:pt idx="26">
                  <c:v>1969</c:v>
                </c:pt>
                <c:pt idx="27">
                  <c:v>1970</c:v>
                </c:pt>
                <c:pt idx="28">
                  <c:v>1971</c:v>
                </c:pt>
                <c:pt idx="29">
                  <c:v>1972</c:v>
                </c:pt>
                <c:pt idx="30">
                  <c:v>1973</c:v>
                </c:pt>
                <c:pt idx="31">
                  <c:v>1974</c:v>
                </c:pt>
                <c:pt idx="32">
                  <c:v>1975</c:v>
                </c:pt>
                <c:pt idx="33">
                  <c:v>1976</c:v>
                </c:pt>
                <c:pt idx="34">
                  <c:v>1977</c:v>
                </c:pt>
                <c:pt idx="35">
                  <c:v>1978</c:v>
                </c:pt>
                <c:pt idx="36">
                  <c:v>1979</c:v>
                </c:pt>
                <c:pt idx="37">
                  <c:v>1980</c:v>
                </c:pt>
                <c:pt idx="38">
                  <c:v>1981</c:v>
                </c:pt>
                <c:pt idx="39">
                  <c:v>1982</c:v>
                </c:pt>
                <c:pt idx="40">
                  <c:v>1983</c:v>
                </c:pt>
                <c:pt idx="41">
                  <c:v>1984</c:v>
                </c:pt>
                <c:pt idx="42">
                  <c:v>1985</c:v>
                </c:pt>
                <c:pt idx="43">
                  <c:v>1986</c:v>
                </c:pt>
                <c:pt idx="44">
                  <c:v>1987</c:v>
                </c:pt>
                <c:pt idx="45">
                  <c:v>1988</c:v>
                </c:pt>
                <c:pt idx="46">
                  <c:v>1989</c:v>
                </c:pt>
                <c:pt idx="47">
                  <c:v>1990</c:v>
                </c:pt>
                <c:pt idx="48">
                  <c:v>1991</c:v>
                </c:pt>
                <c:pt idx="49">
                  <c:v>1992</c:v>
                </c:pt>
                <c:pt idx="50">
                  <c:v>1993</c:v>
                </c:pt>
                <c:pt idx="51">
                  <c:v>1994</c:v>
                </c:pt>
                <c:pt idx="52">
                  <c:v>1995</c:v>
                </c:pt>
                <c:pt idx="53">
                  <c:v>1996</c:v>
                </c:pt>
                <c:pt idx="54">
                  <c:v>1997</c:v>
                </c:pt>
                <c:pt idx="55">
                  <c:v>1998</c:v>
                </c:pt>
                <c:pt idx="56">
                  <c:v>1999</c:v>
                </c:pt>
                <c:pt idx="57">
                  <c:v>2000</c:v>
                </c:pt>
                <c:pt idx="58">
                  <c:v>2001</c:v>
                </c:pt>
                <c:pt idx="59">
                  <c:v>2002</c:v>
                </c:pt>
                <c:pt idx="60">
                  <c:v>2003</c:v>
                </c:pt>
                <c:pt idx="61">
                  <c:v>2004</c:v>
                </c:pt>
                <c:pt idx="62">
                  <c:v>2005</c:v>
                </c:pt>
                <c:pt idx="63">
                  <c:v>2006</c:v>
                </c:pt>
                <c:pt idx="64">
                  <c:v>2007</c:v>
                </c:pt>
                <c:pt idx="65">
                  <c:v>2008</c:v>
                </c:pt>
                <c:pt idx="66">
                  <c:v>2009</c:v>
                </c:pt>
                <c:pt idx="67">
                  <c:v>2010</c:v>
                </c:pt>
                <c:pt idx="68">
                  <c:v>2011</c:v>
                </c:pt>
                <c:pt idx="69">
                  <c:v>2012</c:v>
                </c:pt>
                <c:pt idx="70">
                  <c:v>2013</c:v>
                </c:pt>
                <c:pt idx="71">
                  <c:v>2014</c:v>
                </c:pt>
                <c:pt idx="72">
                  <c:v>2015</c:v>
                </c:pt>
                <c:pt idx="73">
                  <c:v>2016</c:v>
                </c:pt>
              </c:numCache>
            </c:numRef>
          </c:xVal>
          <c:yVal>
            <c:numRef>
              <c:f>FLFP_Race!$C$4:$C$77</c:f>
              <c:numCache>
                <c:formatCode>General</c:formatCode>
                <c:ptCount val="74"/>
                <c:pt idx="0">
                  <c:v>22.4</c:v>
                </c:pt>
                <c:pt idx="1">
                  <c:v>26.2</c:v>
                </c:pt>
                <c:pt idx="2">
                  <c:v>34.5</c:v>
                </c:pt>
                <c:pt idx="3">
                  <c:v>35.799999999999997</c:v>
                </c:pt>
                <c:pt idx="4">
                  <c:v>30.5</c:v>
                </c:pt>
                <c:pt idx="7">
                  <c:v>38.700000000000003</c:v>
                </c:pt>
                <c:pt idx="17">
                  <c:v>48.9</c:v>
                </c:pt>
                <c:pt idx="27">
                  <c:v>57.5</c:v>
                </c:pt>
                <c:pt idx="37">
                  <c:v>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A1-7040-A481-F047F8EAB8A9}"/>
            </c:ext>
          </c:extLst>
        </c:ser>
        <c:ser>
          <c:idx val="4"/>
          <c:order val="2"/>
          <c:tx>
            <c:strRef>
              <c:f>FLFP_Race!$F$3</c:f>
              <c:strCache>
                <c:ptCount val="1"/>
                <c:pt idx="0">
                  <c:v>Black Women, 35-44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FLFP_Race!$A$33:$A$83</c:f>
              <c:numCache>
                <c:formatCode>General</c:formatCode>
                <c:ptCount val="51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</c:numCache>
            </c:numRef>
          </c:xVal>
          <c:yVal>
            <c:numRef>
              <c:f>FLFP_Race!$F$33:$F$83</c:f>
              <c:numCache>
                <c:formatCode>#0.0</c:formatCode>
                <c:ptCount val="51"/>
                <c:pt idx="0">
                  <c:v>74.400000000000006</c:v>
                </c:pt>
                <c:pt idx="1">
                  <c:v>74.5</c:v>
                </c:pt>
                <c:pt idx="2">
                  <c:v>74.599999999999994</c:v>
                </c:pt>
                <c:pt idx="3">
                  <c:v>74.099999999999994</c:v>
                </c:pt>
                <c:pt idx="4">
                  <c:v>74.900000000000006</c:v>
                </c:pt>
                <c:pt idx="5">
                  <c:v>75.900000000000006</c:v>
                </c:pt>
                <c:pt idx="6">
                  <c:v>77.400000000000006</c:v>
                </c:pt>
                <c:pt idx="7">
                  <c:v>77.900000000000006</c:v>
                </c:pt>
                <c:pt idx="8">
                  <c:v>77.400000000000006</c:v>
                </c:pt>
                <c:pt idx="9">
                  <c:v>78.400000000000006</c:v>
                </c:pt>
                <c:pt idx="10">
                  <c:v>79.8</c:v>
                </c:pt>
                <c:pt idx="11">
                  <c:v>80.2</c:v>
                </c:pt>
                <c:pt idx="12">
                  <c:v>81</c:v>
                </c:pt>
                <c:pt idx="13">
                  <c:v>81.5</c:v>
                </c:pt>
                <c:pt idx="14">
                  <c:v>81.900000000000006</c:v>
                </c:pt>
                <c:pt idx="15">
                  <c:v>82.6</c:v>
                </c:pt>
                <c:pt idx="16">
                  <c:v>82.6</c:v>
                </c:pt>
                <c:pt idx="17">
                  <c:v>82.7</c:v>
                </c:pt>
                <c:pt idx="18">
                  <c:v>82.4</c:v>
                </c:pt>
                <c:pt idx="19">
                  <c:v>82</c:v>
                </c:pt>
                <c:pt idx="20">
                  <c:v>81.400000000000006</c:v>
                </c:pt>
                <c:pt idx="21">
                  <c:v>81</c:v>
                </c:pt>
                <c:pt idx="22">
                  <c:v>80.8</c:v>
                </c:pt>
                <c:pt idx="23">
                  <c:v>80.400000000000006</c:v>
                </c:pt>
                <c:pt idx="24">
                  <c:v>81</c:v>
                </c:pt>
                <c:pt idx="25">
                  <c:v>81.400000000000006</c:v>
                </c:pt>
                <c:pt idx="26">
                  <c:v>82.2</c:v>
                </c:pt>
                <c:pt idx="27">
                  <c:v>83</c:v>
                </c:pt>
                <c:pt idx="28">
                  <c:v>82.3</c:v>
                </c:pt>
                <c:pt idx="29">
                  <c:v>82</c:v>
                </c:pt>
                <c:pt idx="30">
                  <c:v>81.599999999999994</c:v>
                </c:pt>
                <c:pt idx="31">
                  <c:v>82.9</c:v>
                </c:pt>
                <c:pt idx="32">
                  <c:v>82.1</c:v>
                </c:pt>
                <c:pt idx="33">
                  <c:v>82.3</c:v>
                </c:pt>
                <c:pt idx="34">
                  <c:v>82</c:v>
                </c:pt>
                <c:pt idx="35">
                  <c:v>82.7</c:v>
                </c:pt>
                <c:pt idx="36">
                  <c:v>83</c:v>
                </c:pt>
                <c:pt idx="37">
                  <c:v>81.7</c:v>
                </c:pt>
                <c:pt idx="38">
                  <c:v>81.400000000000006</c:v>
                </c:pt>
                <c:pt idx="39">
                  <c:v>80.599999999999994</c:v>
                </c:pt>
                <c:pt idx="40">
                  <c:v>80.7</c:v>
                </c:pt>
                <c:pt idx="41">
                  <c:v>80.7</c:v>
                </c:pt>
                <c:pt idx="42">
                  <c:v>80.5</c:v>
                </c:pt>
                <c:pt idx="43">
                  <c:v>80.8</c:v>
                </c:pt>
                <c:pt idx="44">
                  <c:v>81.2</c:v>
                </c:pt>
                <c:pt idx="45">
                  <c:v>82.3</c:v>
                </c:pt>
                <c:pt idx="46">
                  <c:v>82.1</c:v>
                </c:pt>
                <c:pt idx="47">
                  <c:v>80.900000000000006</c:v>
                </c:pt>
                <c:pt idx="48">
                  <c:v>79.599999999999994</c:v>
                </c:pt>
                <c:pt idx="49">
                  <c:v>80</c:v>
                </c:pt>
                <c:pt idx="50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BA1-7040-A481-F047F8EAB8A9}"/>
            </c:ext>
          </c:extLst>
        </c:ser>
        <c:ser>
          <c:idx val="3"/>
          <c:order val="3"/>
          <c:tx>
            <c:strRef>
              <c:f>FLFP_Race!$E$3</c:f>
              <c:strCache>
                <c:ptCount val="1"/>
                <c:pt idx="0">
                  <c:v>White Women, 35-44</c:v>
                </c:pt>
              </c:strCache>
            </c:strRef>
          </c:tx>
          <c:spPr>
            <a:ln w="2222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FLFP_Race!$A$15:$A$83</c:f>
              <c:numCache>
                <c:formatCode>General</c:formatCode>
                <c:ptCount val="69"/>
                <c:pt idx="0">
                  <c:v>1954</c:v>
                </c:pt>
                <c:pt idx="1">
                  <c:v>1955</c:v>
                </c:pt>
                <c:pt idx="2">
                  <c:v>1956</c:v>
                </c:pt>
                <c:pt idx="3">
                  <c:v>1957</c:v>
                </c:pt>
                <c:pt idx="4">
                  <c:v>1958</c:v>
                </c:pt>
                <c:pt idx="5">
                  <c:v>1959</c:v>
                </c:pt>
                <c:pt idx="6">
                  <c:v>1960</c:v>
                </c:pt>
                <c:pt idx="7">
                  <c:v>1961</c:v>
                </c:pt>
                <c:pt idx="8">
                  <c:v>1962</c:v>
                </c:pt>
                <c:pt idx="9">
                  <c:v>1963</c:v>
                </c:pt>
                <c:pt idx="10">
                  <c:v>1964</c:v>
                </c:pt>
                <c:pt idx="11">
                  <c:v>1965</c:v>
                </c:pt>
                <c:pt idx="12">
                  <c:v>1966</c:v>
                </c:pt>
                <c:pt idx="13">
                  <c:v>1967</c:v>
                </c:pt>
                <c:pt idx="14">
                  <c:v>1968</c:v>
                </c:pt>
                <c:pt idx="15">
                  <c:v>1969</c:v>
                </c:pt>
                <c:pt idx="16">
                  <c:v>1970</c:v>
                </c:pt>
                <c:pt idx="17">
                  <c:v>1971</c:v>
                </c:pt>
                <c:pt idx="18">
                  <c:v>1972</c:v>
                </c:pt>
                <c:pt idx="19">
                  <c:v>1973</c:v>
                </c:pt>
                <c:pt idx="20">
                  <c:v>1974</c:v>
                </c:pt>
                <c:pt idx="21">
                  <c:v>1975</c:v>
                </c:pt>
                <c:pt idx="22">
                  <c:v>1976</c:v>
                </c:pt>
                <c:pt idx="23">
                  <c:v>1977</c:v>
                </c:pt>
                <c:pt idx="24">
                  <c:v>1978</c:v>
                </c:pt>
                <c:pt idx="25">
                  <c:v>1979</c:v>
                </c:pt>
                <c:pt idx="26">
                  <c:v>1980</c:v>
                </c:pt>
                <c:pt idx="27">
                  <c:v>1981</c:v>
                </c:pt>
                <c:pt idx="28">
                  <c:v>1982</c:v>
                </c:pt>
                <c:pt idx="29">
                  <c:v>1983</c:v>
                </c:pt>
                <c:pt idx="30">
                  <c:v>1984</c:v>
                </c:pt>
                <c:pt idx="31">
                  <c:v>1985</c:v>
                </c:pt>
                <c:pt idx="32">
                  <c:v>1986</c:v>
                </c:pt>
                <c:pt idx="33">
                  <c:v>1987</c:v>
                </c:pt>
                <c:pt idx="34">
                  <c:v>1988</c:v>
                </c:pt>
                <c:pt idx="35">
                  <c:v>1989</c:v>
                </c:pt>
                <c:pt idx="36">
                  <c:v>1990</c:v>
                </c:pt>
                <c:pt idx="37">
                  <c:v>1991</c:v>
                </c:pt>
                <c:pt idx="38">
                  <c:v>1992</c:v>
                </c:pt>
                <c:pt idx="39">
                  <c:v>1993</c:v>
                </c:pt>
                <c:pt idx="40">
                  <c:v>1994</c:v>
                </c:pt>
                <c:pt idx="41">
                  <c:v>1995</c:v>
                </c:pt>
                <c:pt idx="42">
                  <c:v>1996</c:v>
                </c:pt>
                <c:pt idx="43">
                  <c:v>1997</c:v>
                </c:pt>
                <c:pt idx="44">
                  <c:v>1998</c:v>
                </c:pt>
                <c:pt idx="45">
                  <c:v>1999</c:v>
                </c:pt>
                <c:pt idx="46">
                  <c:v>2000</c:v>
                </c:pt>
                <c:pt idx="47">
                  <c:v>2001</c:v>
                </c:pt>
                <c:pt idx="48">
                  <c:v>2002</c:v>
                </c:pt>
                <c:pt idx="49">
                  <c:v>2003</c:v>
                </c:pt>
                <c:pt idx="50">
                  <c:v>2004</c:v>
                </c:pt>
                <c:pt idx="51">
                  <c:v>2005</c:v>
                </c:pt>
                <c:pt idx="52">
                  <c:v>2006</c:v>
                </c:pt>
                <c:pt idx="53">
                  <c:v>2007</c:v>
                </c:pt>
                <c:pt idx="54">
                  <c:v>2008</c:v>
                </c:pt>
                <c:pt idx="55">
                  <c:v>2009</c:v>
                </c:pt>
                <c:pt idx="56">
                  <c:v>2010</c:v>
                </c:pt>
                <c:pt idx="57">
                  <c:v>2011</c:v>
                </c:pt>
                <c:pt idx="58">
                  <c:v>2012</c:v>
                </c:pt>
                <c:pt idx="59">
                  <c:v>2013</c:v>
                </c:pt>
                <c:pt idx="60">
                  <c:v>2014</c:v>
                </c:pt>
                <c:pt idx="61">
                  <c:v>2015</c:v>
                </c:pt>
                <c:pt idx="62">
                  <c:v>2016</c:v>
                </c:pt>
                <c:pt idx="63">
                  <c:v>2017</c:v>
                </c:pt>
                <c:pt idx="64">
                  <c:v>2018</c:v>
                </c:pt>
                <c:pt idx="65">
                  <c:v>2019</c:v>
                </c:pt>
                <c:pt idx="66">
                  <c:v>2020</c:v>
                </c:pt>
                <c:pt idx="67">
                  <c:v>2021</c:v>
                </c:pt>
                <c:pt idx="68">
                  <c:v>2022</c:v>
                </c:pt>
              </c:numCache>
            </c:numRef>
          </c:xVal>
          <c:yVal>
            <c:numRef>
              <c:f>FLFP_Race!$E$15:$E$83</c:f>
              <c:numCache>
                <c:formatCode>#0.0</c:formatCode>
                <c:ptCount val="69"/>
                <c:pt idx="0">
                  <c:v>39.299999999999997</c:v>
                </c:pt>
                <c:pt idx="1">
                  <c:v>40</c:v>
                </c:pt>
                <c:pt idx="2">
                  <c:v>41.5</c:v>
                </c:pt>
                <c:pt idx="3">
                  <c:v>41.5</c:v>
                </c:pt>
                <c:pt idx="4">
                  <c:v>41.4</c:v>
                </c:pt>
                <c:pt idx="5">
                  <c:v>41.4</c:v>
                </c:pt>
                <c:pt idx="6">
                  <c:v>41.5</c:v>
                </c:pt>
                <c:pt idx="7">
                  <c:v>41.8</c:v>
                </c:pt>
                <c:pt idx="8">
                  <c:v>42.2</c:v>
                </c:pt>
                <c:pt idx="9">
                  <c:v>43.1</c:v>
                </c:pt>
                <c:pt idx="10">
                  <c:v>43.3</c:v>
                </c:pt>
                <c:pt idx="11">
                  <c:v>44.4</c:v>
                </c:pt>
                <c:pt idx="12">
                  <c:v>45</c:v>
                </c:pt>
                <c:pt idx="13">
                  <c:v>46.4</c:v>
                </c:pt>
                <c:pt idx="14">
                  <c:v>47.5</c:v>
                </c:pt>
                <c:pt idx="15">
                  <c:v>48.6</c:v>
                </c:pt>
                <c:pt idx="16">
                  <c:v>49.9</c:v>
                </c:pt>
                <c:pt idx="17">
                  <c:v>50.2</c:v>
                </c:pt>
                <c:pt idx="18">
                  <c:v>50.7</c:v>
                </c:pt>
                <c:pt idx="19">
                  <c:v>52.2</c:v>
                </c:pt>
                <c:pt idx="20">
                  <c:v>53.6</c:v>
                </c:pt>
                <c:pt idx="21">
                  <c:v>54.9</c:v>
                </c:pt>
                <c:pt idx="22">
                  <c:v>57.1</c:v>
                </c:pt>
                <c:pt idx="23">
                  <c:v>58.9</c:v>
                </c:pt>
                <c:pt idx="24">
                  <c:v>60.7</c:v>
                </c:pt>
                <c:pt idx="25">
                  <c:v>63</c:v>
                </c:pt>
                <c:pt idx="26">
                  <c:v>65</c:v>
                </c:pt>
                <c:pt idx="27">
                  <c:v>66.400000000000006</c:v>
                </c:pt>
                <c:pt idx="28">
                  <c:v>67.5</c:v>
                </c:pt>
                <c:pt idx="29">
                  <c:v>68.2</c:v>
                </c:pt>
                <c:pt idx="30">
                  <c:v>69.599999999999994</c:v>
                </c:pt>
                <c:pt idx="31">
                  <c:v>71.400000000000006</c:v>
                </c:pt>
                <c:pt idx="32">
                  <c:v>72.900000000000006</c:v>
                </c:pt>
                <c:pt idx="33">
                  <c:v>74.2</c:v>
                </c:pt>
                <c:pt idx="34">
                  <c:v>74.900000000000006</c:v>
                </c:pt>
                <c:pt idx="35">
                  <c:v>75.900000000000006</c:v>
                </c:pt>
                <c:pt idx="36">
                  <c:v>76.599999999999994</c:v>
                </c:pt>
                <c:pt idx="37">
                  <c:v>76.8</c:v>
                </c:pt>
                <c:pt idx="38">
                  <c:v>77</c:v>
                </c:pt>
                <c:pt idx="39">
                  <c:v>76.900000000000006</c:v>
                </c:pt>
                <c:pt idx="40">
                  <c:v>77.5</c:v>
                </c:pt>
                <c:pt idx="41">
                  <c:v>77.599999999999994</c:v>
                </c:pt>
                <c:pt idx="42">
                  <c:v>77.8</c:v>
                </c:pt>
                <c:pt idx="43">
                  <c:v>77.900000000000006</c:v>
                </c:pt>
                <c:pt idx="44">
                  <c:v>76.900000000000006</c:v>
                </c:pt>
                <c:pt idx="45">
                  <c:v>77.099999999999994</c:v>
                </c:pt>
                <c:pt idx="46">
                  <c:v>77.2</c:v>
                </c:pt>
                <c:pt idx="47">
                  <c:v>77</c:v>
                </c:pt>
                <c:pt idx="48">
                  <c:v>76.3</c:v>
                </c:pt>
                <c:pt idx="49">
                  <c:v>75.5</c:v>
                </c:pt>
                <c:pt idx="50">
                  <c:v>75.2</c:v>
                </c:pt>
                <c:pt idx="51">
                  <c:v>75.400000000000006</c:v>
                </c:pt>
                <c:pt idx="52">
                  <c:v>75.5</c:v>
                </c:pt>
                <c:pt idx="53">
                  <c:v>75</c:v>
                </c:pt>
                <c:pt idx="54">
                  <c:v>75.8</c:v>
                </c:pt>
                <c:pt idx="55">
                  <c:v>75.7</c:v>
                </c:pt>
                <c:pt idx="56">
                  <c:v>75</c:v>
                </c:pt>
                <c:pt idx="57">
                  <c:v>74.400000000000006</c:v>
                </c:pt>
                <c:pt idx="58">
                  <c:v>74.5</c:v>
                </c:pt>
                <c:pt idx="59">
                  <c:v>73.900000000000006</c:v>
                </c:pt>
                <c:pt idx="60">
                  <c:v>74</c:v>
                </c:pt>
                <c:pt idx="61">
                  <c:v>73.900000000000006</c:v>
                </c:pt>
                <c:pt idx="62">
                  <c:v>74.2</c:v>
                </c:pt>
                <c:pt idx="63">
                  <c:v>74.5</c:v>
                </c:pt>
                <c:pt idx="64">
                  <c:v>74.7</c:v>
                </c:pt>
                <c:pt idx="65">
                  <c:v>75.599999999999994</c:v>
                </c:pt>
                <c:pt idx="66">
                  <c:v>75.099999999999994</c:v>
                </c:pt>
                <c:pt idx="67">
                  <c:v>74.400000000000006</c:v>
                </c:pt>
                <c:pt idx="68">
                  <c:v>75.599999999999994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BA1-7040-A481-F047F8EAB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101951"/>
        <c:axId val="1674416063"/>
      </c:scatterChart>
      <c:valAx>
        <c:axId val="1640101951"/>
        <c:scaling>
          <c:orientation val="minMax"/>
          <c:max val="2025"/>
          <c:min val="1885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416063"/>
        <c:crosses val="autoZero"/>
        <c:crossBetween val="midCat"/>
        <c:majorUnit val="10"/>
      </c:valAx>
      <c:valAx>
        <c:axId val="167441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1019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Ch8_Fig1!$B$3</c:f>
              <c:strCache>
                <c:ptCount val="1"/>
                <c:pt idx="0">
                  <c:v>All Workers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Ch8_Fig1!$A$4:$A$62</c:f>
              <c:numCache>
                <c:formatCode>General</c:formatCode>
                <c:ptCount val="5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</c:numCache>
            </c:numRef>
          </c:xVal>
          <c:yVal>
            <c:numRef>
              <c:f>Ch8_Fig1!$B$4:$B$62</c:f>
              <c:numCache>
                <c:formatCode>0.0000</c:formatCode>
                <c:ptCount val="59"/>
                <c:pt idx="0">
                  <c:v>0.59733333333333338</c:v>
                </c:pt>
                <c:pt idx="1">
                  <c:v>0.59133333333333338</c:v>
                </c:pt>
                <c:pt idx="2">
                  <c:v>0.59099999999999997</c:v>
                </c:pt>
                <c:pt idx="3">
                  <c:v>0.59300000000000008</c:v>
                </c:pt>
                <c:pt idx="4">
                  <c:v>0.58866666666666667</c:v>
                </c:pt>
                <c:pt idx="5">
                  <c:v>0.58433333333333337</c:v>
                </c:pt>
                <c:pt idx="6">
                  <c:v>0.57866666666666677</c:v>
                </c:pt>
                <c:pt idx="7">
                  <c:v>0.58300000000000007</c:v>
                </c:pt>
                <c:pt idx="8">
                  <c:v>0.58833333333333337</c:v>
                </c:pt>
                <c:pt idx="9">
                  <c:v>0.59266666666666667</c:v>
                </c:pt>
                <c:pt idx="10">
                  <c:v>0.58933333333333338</c:v>
                </c:pt>
                <c:pt idx="11">
                  <c:v>0.57999999999999996</c:v>
                </c:pt>
                <c:pt idx="12">
                  <c:v>0.57766666666666677</c:v>
                </c:pt>
                <c:pt idx="13">
                  <c:v>0.58066666666666666</c:v>
                </c:pt>
                <c:pt idx="14">
                  <c:v>0.59266666666666667</c:v>
                </c:pt>
                <c:pt idx="15">
                  <c:v>0.59300000000000008</c:v>
                </c:pt>
                <c:pt idx="16">
                  <c:v>0.59499999999999997</c:v>
                </c:pt>
                <c:pt idx="17">
                  <c:v>0.59333333333333338</c:v>
                </c:pt>
                <c:pt idx="18">
                  <c:v>0.59766666666666668</c:v>
                </c:pt>
                <c:pt idx="19">
                  <c:v>0.59700000000000009</c:v>
                </c:pt>
                <c:pt idx="20">
                  <c:v>0.6036666666666668</c:v>
                </c:pt>
                <c:pt idx="21">
                  <c:v>0.61499999999999999</c:v>
                </c:pt>
                <c:pt idx="22">
                  <c:v>0.63</c:v>
                </c:pt>
                <c:pt idx="23">
                  <c:v>0.63966666666666672</c:v>
                </c:pt>
                <c:pt idx="24">
                  <c:v>0.64200000000000002</c:v>
                </c:pt>
                <c:pt idx="25">
                  <c:v>0.64699999999999991</c:v>
                </c:pt>
                <c:pt idx="26">
                  <c:v>0.65166666666666673</c:v>
                </c:pt>
                <c:pt idx="27">
                  <c:v>0.66633333333333322</c:v>
                </c:pt>
                <c:pt idx="28">
                  <c:v>0.68766666666666665</c:v>
                </c:pt>
                <c:pt idx="29">
                  <c:v>0.70066666666666677</c:v>
                </c:pt>
                <c:pt idx="30">
                  <c:v>0.70766666666666667</c:v>
                </c:pt>
                <c:pt idx="31">
                  <c:v>0.70733333333333337</c:v>
                </c:pt>
                <c:pt idx="32">
                  <c:v>0.71433333333333338</c:v>
                </c:pt>
                <c:pt idx="33">
                  <c:v>0.71633333333333338</c:v>
                </c:pt>
                <c:pt idx="34">
                  <c:v>0.72399999999999987</c:v>
                </c:pt>
                <c:pt idx="35">
                  <c:v>0.73133333333333328</c:v>
                </c:pt>
                <c:pt idx="36">
                  <c:v>0.7373333333333334</c:v>
                </c:pt>
                <c:pt idx="37">
                  <c:v>0.73233333333333339</c:v>
                </c:pt>
                <c:pt idx="38">
                  <c:v>0.73066666666666658</c:v>
                </c:pt>
                <c:pt idx="39">
                  <c:v>0.7410000000000001</c:v>
                </c:pt>
                <c:pt idx="40">
                  <c:v>0.7553333333333333</c:v>
                </c:pt>
                <c:pt idx="41">
                  <c:v>0.76133333333333331</c:v>
                </c:pt>
                <c:pt idx="42">
                  <c:v>0.76233333333333331</c:v>
                </c:pt>
                <c:pt idx="43">
                  <c:v>0.7636666666666666</c:v>
                </c:pt>
                <c:pt idx="44">
                  <c:v>0.76833333333333331</c:v>
                </c:pt>
                <c:pt idx="45">
                  <c:v>0.77233333333333332</c:v>
                </c:pt>
                <c:pt idx="46">
                  <c:v>0.77266666666666661</c:v>
                </c:pt>
                <c:pt idx="47">
                  <c:v>0.77300000000000002</c:v>
                </c:pt>
                <c:pt idx="48">
                  <c:v>0.77</c:v>
                </c:pt>
                <c:pt idx="49">
                  <c:v>0.76966666666666672</c:v>
                </c:pt>
                <c:pt idx="50">
                  <c:v>0.76800000000000002</c:v>
                </c:pt>
                <c:pt idx="51">
                  <c:v>0.77033333333333331</c:v>
                </c:pt>
                <c:pt idx="52">
                  <c:v>0.77566666666666662</c:v>
                </c:pt>
                <c:pt idx="53">
                  <c:v>0.78600000000000003</c:v>
                </c:pt>
                <c:pt idx="54">
                  <c:v>0.79566666666666663</c:v>
                </c:pt>
                <c:pt idx="55">
                  <c:v>0.80600000000000005</c:v>
                </c:pt>
                <c:pt idx="56">
                  <c:v>0.81266666666666654</c:v>
                </c:pt>
                <c:pt idx="57">
                  <c:v>0.81866666666666665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42-EB44-B9D8-8A90711F96D3}"/>
            </c:ext>
          </c:extLst>
        </c:ser>
        <c:ser>
          <c:idx val="2"/>
          <c:order val="1"/>
          <c:tx>
            <c:strRef>
              <c:f>Ch8_Fig1!$C$3</c:f>
              <c:strCache>
                <c:ptCount val="1"/>
                <c:pt idx="0">
                  <c:v>College Graduate Workers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Ch8_Fig1!$A$4:$A$62</c:f>
              <c:numCache>
                <c:formatCode>General</c:formatCode>
                <c:ptCount val="5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</c:numCache>
            </c:numRef>
          </c:xVal>
          <c:yVal>
            <c:numRef>
              <c:f>Ch8_Fig1!$C$4:$C$61</c:f>
              <c:numCache>
                <c:formatCode>0.0000</c:formatCode>
                <c:ptCount val="58"/>
                <c:pt idx="1">
                  <c:v>0.60662415000000003</c:v>
                </c:pt>
                <c:pt idx="2">
                  <c:v>0.58376944999999991</c:v>
                </c:pt>
                <c:pt idx="3">
                  <c:v>0.57584629999999992</c:v>
                </c:pt>
                <c:pt idx="4">
                  <c:v>0.57351353333333333</c:v>
                </c:pt>
                <c:pt idx="5">
                  <c:v>0.59272150000000001</c:v>
                </c:pt>
                <c:pt idx="6">
                  <c:v>0.60972726666666655</c:v>
                </c:pt>
                <c:pt idx="7">
                  <c:v>0.60991393333333332</c:v>
                </c:pt>
                <c:pt idx="8">
                  <c:v>0.61228823333333338</c:v>
                </c:pt>
                <c:pt idx="9">
                  <c:v>0.6142278000000001</c:v>
                </c:pt>
                <c:pt idx="10">
                  <c:v>0.61255223333333342</c:v>
                </c:pt>
                <c:pt idx="11">
                  <c:v>0.60089730000000008</c:v>
                </c:pt>
                <c:pt idx="12">
                  <c:v>0.59793516666666668</c:v>
                </c:pt>
                <c:pt idx="13">
                  <c:v>0.60184556666666655</c:v>
                </c:pt>
                <c:pt idx="14">
                  <c:v>0.60897206666666659</c:v>
                </c:pt>
                <c:pt idx="15">
                  <c:v>0.60630553333333326</c:v>
                </c:pt>
                <c:pt idx="16">
                  <c:v>0.6073269</c:v>
                </c:pt>
                <c:pt idx="17">
                  <c:v>0.60499993333333335</c:v>
                </c:pt>
                <c:pt idx="18">
                  <c:v>0.61357380000000006</c:v>
                </c:pt>
                <c:pt idx="19">
                  <c:v>0.61861576666666662</c:v>
                </c:pt>
                <c:pt idx="20">
                  <c:v>0.63253150000000002</c:v>
                </c:pt>
                <c:pt idx="21">
                  <c:v>0.63806643333333335</c:v>
                </c:pt>
                <c:pt idx="22">
                  <c:v>0.64460773333333332</c:v>
                </c:pt>
                <c:pt idx="23">
                  <c:v>0.64337540000000004</c:v>
                </c:pt>
                <c:pt idx="24">
                  <c:v>0.65337290000000003</c:v>
                </c:pt>
                <c:pt idx="25">
                  <c:v>0.66079119999999991</c:v>
                </c:pt>
                <c:pt idx="26">
                  <c:v>0.66992286666666667</c:v>
                </c:pt>
                <c:pt idx="27">
                  <c:v>0.67355046666666674</c:v>
                </c:pt>
                <c:pt idx="28">
                  <c:v>0.68649266666666664</c:v>
                </c:pt>
                <c:pt idx="29">
                  <c:v>0.69099416666666669</c:v>
                </c:pt>
                <c:pt idx="30">
                  <c:v>0.6963771666666666</c:v>
                </c:pt>
                <c:pt idx="31">
                  <c:v>0.69608689999999995</c:v>
                </c:pt>
                <c:pt idx="32">
                  <c:v>0.70566320000000005</c:v>
                </c:pt>
                <c:pt idx="33">
                  <c:v>0.69976963333333331</c:v>
                </c:pt>
                <c:pt idx="34">
                  <c:v>0.69826130000000008</c:v>
                </c:pt>
                <c:pt idx="35">
                  <c:v>0.69643913333333318</c:v>
                </c:pt>
                <c:pt idx="36">
                  <c:v>0.6991008666666666</c:v>
                </c:pt>
                <c:pt idx="37">
                  <c:v>0.69240553333333332</c:v>
                </c:pt>
                <c:pt idx="38">
                  <c:v>0.68626930000000008</c:v>
                </c:pt>
                <c:pt idx="39">
                  <c:v>0.69391010000000009</c:v>
                </c:pt>
                <c:pt idx="40">
                  <c:v>0.69896163333333339</c:v>
                </c:pt>
                <c:pt idx="41">
                  <c:v>0.70208029999999999</c:v>
                </c:pt>
                <c:pt idx="42">
                  <c:v>0.70036830000000005</c:v>
                </c:pt>
                <c:pt idx="43">
                  <c:v>0.70360909999999999</c:v>
                </c:pt>
                <c:pt idx="44">
                  <c:v>0.70897546666666666</c:v>
                </c:pt>
                <c:pt idx="45">
                  <c:v>0.70545139999999995</c:v>
                </c:pt>
                <c:pt idx="46">
                  <c:v>0.70137746666666667</c:v>
                </c:pt>
                <c:pt idx="47">
                  <c:v>0.70155050000000008</c:v>
                </c:pt>
                <c:pt idx="48">
                  <c:v>0.70488626666666665</c:v>
                </c:pt>
                <c:pt idx="49">
                  <c:v>0.71059309999999998</c:v>
                </c:pt>
                <c:pt idx="50">
                  <c:v>0.71314179999999994</c:v>
                </c:pt>
                <c:pt idx="51">
                  <c:v>0.71256433333333336</c:v>
                </c:pt>
                <c:pt idx="52">
                  <c:v>0.7176627333333333</c:v>
                </c:pt>
                <c:pt idx="53">
                  <c:v>0.71933083333333325</c:v>
                </c:pt>
                <c:pt idx="54">
                  <c:v>0.7275246666666666</c:v>
                </c:pt>
                <c:pt idx="55">
                  <c:v>0.72439642747243249</c:v>
                </c:pt>
                <c:pt idx="56">
                  <c:v>0.72339266538619995</c:v>
                </c:pt>
                <c:pt idx="57">
                  <c:v>0.71653050184249878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42-EB44-B9D8-8A90711F9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411440"/>
        <c:axId val="1966036031"/>
      </c:scatterChart>
      <c:valAx>
        <c:axId val="151411440"/>
        <c:scaling>
          <c:orientation val="minMax"/>
          <c:max val="2020"/>
          <c:min val="1960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036031"/>
        <c:crosses val="autoZero"/>
        <c:crossBetween val="midCat"/>
        <c:majorUnit val="5"/>
        <c:minorUnit val="1"/>
      </c:valAx>
      <c:valAx>
        <c:axId val="1966036031"/>
        <c:scaling>
          <c:orientation val="minMax"/>
          <c:max val="0.85500000000000009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Ratio</a:t>
                </a:r>
                <a:r>
                  <a:rPr lang="en-US" sz="1600" baseline="0"/>
                  <a:t> of Female to Male Median Annual Earnings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11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Ch8_Fig2!$B$3</c:f>
              <c:strCache>
                <c:ptCount val="1"/>
                <c:pt idx="0">
                  <c:v>1988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Ch8_Fig2!$A$4:$A$9</c:f>
              <c:numCache>
                <c:formatCode>General</c:formatCode>
                <c:ptCount val="6"/>
                <c:pt idx="0">
                  <c:v>27</c:v>
                </c:pt>
                <c:pt idx="1">
                  <c:v>32</c:v>
                </c:pt>
                <c:pt idx="2">
                  <c:v>37</c:v>
                </c:pt>
                <c:pt idx="3">
                  <c:v>42</c:v>
                </c:pt>
                <c:pt idx="4">
                  <c:v>47</c:v>
                </c:pt>
                <c:pt idx="5">
                  <c:v>52</c:v>
                </c:pt>
              </c:numCache>
            </c:numRef>
          </c:xVal>
          <c:yVal>
            <c:numRef>
              <c:f>Ch8_Fig2!$B$4:$B$9</c:f>
              <c:numCache>
                <c:formatCode>General</c:formatCode>
                <c:ptCount val="6"/>
                <c:pt idx="0" formatCode="0.0000">
                  <c:v>0.90644810326121494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BE-E845-8253-B41B1F591D94}"/>
            </c:ext>
          </c:extLst>
        </c:ser>
        <c:ser>
          <c:idx val="1"/>
          <c:order val="1"/>
          <c:tx>
            <c:strRef>
              <c:f>Ch8_Fig2!$C$3</c:f>
              <c:strCache>
                <c:ptCount val="1"/>
                <c:pt idx="0">
                  <c:v>1983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Ch8_Fig2!$A$4:$A$9</c:f>
              <c:numCache>
                <c:formatCode>General</c:formatCode>
                <c:ptCount val="6"/>
                <c:pt idx="0">
                  <c:v>27</c:v>
                </c:pt>
                <c:pt idx="1">
                  <c:v>32</c:v>
                </c:pt>
                <c:pt idx="2">
                  <c:v>37</c:v>
                </c:pt>
                <c:pt idx="3">
                  <c:v>42</c:v>
                </c:pt>
                <c:pt idx="4">
                  <c:v>47</c:v>
                </c:pt>
                <c:pt idx="5">
                  <c:v>52</c:v>
                </c:pt>
              </c:numCache>
            </c:numRef>
          </c:xVal>
          <c:yVal>
            <c:numRef>
              <c:f>Ch8_Fig2!$C$4</c:f>
              <c:numCache>
                <c:formatCode>0.0000</c:formatCode>
                <c:ptCount val="1"/>
                <c:pt idx="0">
                  <c:v>0.91350182989221584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BE-E845-8253-B41B1F591D94}"/>
            </c:ext>
          </c:extLst>
        </c:ser>
        <c:ser>
          <c:idx val="2"/>
          <c:order val="2"/>
          <c:tx>
            <c:strRef>
              <c:f>Ch8_Fig2!$D$3</c:f>
              <c:strCache>
                <c:ptCount val="1"/>
                <c:pt idx="0">
                  <c:v>1978</c:v>
                </c:pt>
              </c:strCache>
            </c:strRef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Ch8_Fig2!$A$4:$A$10</c:f>
              <c:numCache>
                <c:formatCode>General</c:formatCode>
                <c:ptCount val="7"/>
                <c:pt idx="0">
                  <c:v>27</c:v>
                </c:pt>
                <c:pt idx="1">
                  <c:v>32</c:v>
                </c:pt>
                <c:pt idx="2">
                  <c:v>37</c:v>
                </c:pt>
                <c:pt idx="3">
                  <c:v>42</c:v>
                </c:pt>
                <c:pt idx="4">
                  <c:v>47</c:v>
                </c:pt>
                <c:pt idx="5">
                  <c:v>52</c:v>
                </c:pt>
                <c:pt idx="6">
                  <c:v>57</c:v>
                </c:pt>
              </c:numCache>
            </c:numRef>
          </c:xVal>
          <c:yVal>
            <c:numRef>
              <c:f>Ch8_Fig2!$D$4:$D$6</c:f>
              <c:numCache>
                <c:formatCode>0.0000</c:formatCode>
                <c:ptCount val="3"/>
                <c:pt idx="0">
                  <c:v>0.92313840913096312</c:v>
                </c:pt>
                <c:pt idx="1">
                  <c:v>0.86463675211594537</c:v>
                </c:pt>
                <c:pt idx="2">
                  <c:v>0.79835677099188029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4BE-E845-8253-B41B1F591D94}"/>
            </c:ext>
          </c:extLst>
        </c:ser>
        <c:ser>
          <c:idx val="3"/>
          <c:order val="3"/>
          <c:tx>
            <c:strRef>
              <c:f>Ch8_Fig2!$E$3</c:f>
              <c:strCache>
                <c:ptCount val="1"/>
                <c:pt idx="0">
                  <c:v>1973</c:v>
                </c:pt>
              </c:strCache>
            </c:strRef>
          </c:tx>
          <c:spPr>
            <a:ln w="254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Ch8_Fig2!$A$4:$A$10</c:f>
              <c:numCache>
                <c:formatCode>General</c:formatCode>
                <c:ptCount val="7"/>
                <c:pt idx="0">
                  <c:v>27</c:v>
                </c:pt>
                <c:pt idx="1">
                  <c:v>32</c:v>
                </c:pt>
                <c:pt idx="2">
                  <c:v>37</c:v>
                </c:pt>
                <c:pt idx="3">
                  <c:v>42</c:v>
                </c:pt>
                <c:pt idx="4">
                  <c:v>47</c:v>
                </c:pt>
                <c:pt idx="5">
                  <c:v>52</c:v>
                </c:pt>
                <c:pt idx="6">
                  <c:v>57</c:v>
                </c:pt>
              </c:numCache>
            </c:numRef>
          </c:xVal>
          <c:yVal>
            <c:numRef>
              <c:f>Ch8_Fig2!$E$4:$E$7</c:f>
              <c:numCache>
                <c:formatCode>0.0000</c:formatCode>
                <c:ptCount val="4"/>
                <c:pt idx="0">
                  <c:v>0.9009692956809765</c:v>
                </c:pt>
                <c:pt idx="1">
                  <c:v>0.84991052478274187</c:v>
                </c:pt>
                <c:pt idx="2">
                  <c:v>0.78128318658884832</c:v>
                </c:pt>
                <c:pt idx="3">
                  <c:v>0.73609919022970005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BE-E845-8253-B41B1F591D94}"/>
            </c:ext>
          </c:extLst>
        </c:ser>
        <c:ser>
          <c:idx val="4"/>
          <c:order val="4"/>
          <c:tx>
            <c:strRef>
              <c:f>Ch8_Fig2!$F$3</c:f>
              <c:strCache>
                <c:ptCount val="1"/>
                <c:pt idx="0">
                  <c:v>1968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Ch8_Fig2!$A$4:$A$10</c:f>
              <c:numCache>
                <c:formatCode>General</c:formatCode>
                <c:ptCount val="7"/>
                <c:pt idx="0">
                  <c:v>27</c:v>
                </c:pt>
                <c:pt idx="1">
                  <c:v>32</c:v>
                </c:pt>
                <c:pt idx="2">
                  <c:v>37</c:v>
                </c:pt>
                <c:pt idx="3">
                  <c:v>42</c:v>
                </c:pt>
                <c:pt idx="4">
                  <c:v>47</c:v>
                </c:pt>
                <c:pt idx="5">
                  <c:v>52</c:v>
                </c:pt>
                <c:pt idx="6">
                  <c:v>57</c:v>
                </c:pt>
              </c:numCache>
            </c:numRef>
          </c:xVal>
          <c:yVal>
            <c:numRef>
              <c:f>Ch8_Fig2!$F$4:$F$8</c:f>
              <c:numCache>
                <c:formatCode>0.0000</c:formatCode>
                <c:ptCount val="5"/>
                <c:pt idx="0">
                  <c:v>0.90452227281499242</c:v>
                </c:pt>
                <c:pt idx="1">
                  <c:v>0.8457567417718761</c:v>
                </c:pt>
                <c:pt idx="2">
                  <c:v>0.77473232219967203</c:v>
                </c:pt>
                <c:pt idx="3">
                  <c:v>0.7302120555267072</c:v>
                </c:pt>
                <c:pt idx="4">
                  <c:v>0.70293426355519328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BE-E845-8253-B41B1F591D94}"/>
            </c:ext>
          </c:extLst>
        </c:ser>
        <c:ser>
          <c:idx val="5"/>
          <c:order val="5"/>
          <c:tx>
            <c:strRef>
              <c:f>Ch8_Fig2!$G$3</c:f>
              <c:strCache>
                <c:ptCount val="1"/>
                <c:pt idx="0">
                  <c:v>1963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Ch8_Fig2!$A$4:$A$9</c:f>
              <c:numCache>
                <c:formatCode>General</c:formatCode>
                <c:ptCount val="6"/>
                <c:pt idx="0">
                  <c:v>27</c:v>
                </c:pt>
                <c:pt idx="1">
                  <c:v>32</c:v>
                </c:pt>
                <c:pt idx="2">
                  <c:v>37</c:v>
                </c:pt>
                <c:pt idx="3">
                  <c:v>42</c:v>
                </c:pt>
                <c:pt idx="4">
                  <c:v>47</c:v>
                </c:pt>
                <c:pt idx="5">
                  <c:v>52</c:v>
                </c:pt>
              </c:numCache>
            </c:numRef>
          </c:xVal>
          <c:yVal>
            <c:numRef>
              <c:f>Ch8_Fig2!$G$4:$G$9</c:f>
              <c:numCache>
                <c:formatCode>0.0000</c:formatCode>
                <c:ptCount val="6"/>
                <c:pt idx="0">
                  <c:v>0.90808926113293598</c:v>
                </c:pt>
                <c:pt idx="1">
                  <c:v>0.8288450941435882</c:v>
                </c:pt>
                <c:pt idx="2">
                  <c:v>0.75691084998722913</c:v>
                </c:pt>
                <c:pt idx="3">
                  <c:v>0.72564976348586108</c:v>
                </c:pt>
                <c:pt idx="4">
                  <c:v>0.70710005683100241</c:v>
                </c:pt>
                <c:pt idx="5">
                  <c:v>0.69852933781525062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4BE-E845-8253-B41B1F591D94}"/>
            </c:ext>
          </c:extLst>
        </c:ser>
        <c:ser>
          <c:idx val="6"/>
          <c:order val="6"/>
          <c:tx>
            <c:strRef>
              <c:f>Ch8_Fig2!$H$3</c:f>
              <c:strCache>
                <c:ptCount val="1"/>
                <c:pt idx="0">
                  <c:v>1958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Ch8_Fig2!$A$4:$A$10</c:f>
              <c:numCache>
                <c:formatCode>General</c:formatCode>
                <c:ptCount val="7"/>
                <c:pt idx="0">
                  <c:v>27</c:v>
                </c:pt>
                <c:pt idx="1">
                  <c:v>32</c:v>
                </c:pt>
                <c:pt idx="2">
                  <c:v>37</c:v>
                </c:pt>
                <c:pt idx="3">
                  <c:v>42</c:v>
                </c:pt>
                <c:pt idx="4">
                  <c:v>47</c:v>
                </c:pt>
                <c:pt idx="5">
                  <c:v>52</c:v>
                </c:pt>
                <c:pt idx="6">
                  <c:v>57</c:v>
                </c:pt>
              </c:numCache>
            </c:numRef>
          </c:xVal>
          <c:yVal>
            <c:numRef>
              <c:f>Ch8_Fig2!$H$4:$H$10</c:f>
              <c:numCache>
                <c:formatCode>0.0000</c:formatCode>
                <c:ptCount val="7"/>
                <c:pt idx="0">
                  <c:v>0.87554935967919834</c:v>
                </c:pt>
                <c:pt idx="1">
                  <c:v>0.81227160973810142</c:v>
                </c:pt>
                <c:pt idx="2">
                  <c:v>0.74768848623860551</c:v>
                </c:pt>
                <c:pt idx="3">
                  <c:v>0.70990402084011894</c:v>
                </c:pt>
                <c:pt idx="4">
                  <c:v>0.69920080732532142</c:v>
                </c:pt>
                <c:pt idx="5">
                  <c:v>0.70922957764821459</c:v>
                </c:pt>
                <c:pt idx="6">
                  <c:v>0.70227859999999998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4BE-E845-8253-B41B1F591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533903"/>
        <c:axId val="929634799"/>
      </c:scatterChart>
      <c:valAx>
        <c:axId val="929533903"/>
        <c:scaling>
          <c:orientation val="minMax"/>
          <c:max val="55"/>
          <c:min val="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29634799"/>
        <c:crosses val="autoZero"/>
        <c:crossBetween val="midCat"/>
      </c:valAx>
      <c:valAx>
        <c:axId val="929634799"/>
        <c:scaling>
          <c:orientation val="minMax"/>
          <c:max val="1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Female</a:t>
                </a:r>
                <a:r>
                  <a:rPr lang="en-US" sz="1600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 to Male Annual Earnings</a:t>
                </a:r>
                <a:endParaRPr lang="en-US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295339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'Full-EducTime'!$AN$1</c:f>
              <c:strCache>
                <c:ptCount val="1"/>
                <c:pt idx="0">
                  <c:v>health</c:v>
                </c:pt>
              </c:strCache>
            </c:strRef>
          </c:tx>
          <c:spPr>
            <a:ln w="28575">
              <a:noFill/>
            </a:ln>
          </c:spP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'Full-EducTime'!$AN$2:$AN$101</c:f>
              <c:numCache>
                <c:formatCode>0.0000</c:formatCode>
                <c:ptCount val="100"/>
                <c:pt idx="0">
                  <c:v>-0.34359291195869401</c:v>
                </c:pt>
                <c:pt idx="1">
                  <c:v>-0.30131170153617898</c:v>
                </c:pt>
                <c:pt idx="2">
                  <c:v>-0.402897298336029</c:v>
                </c:pt>
                <c:pt idx="7">
                  <c:v>-9.3983098864555401E-2</c:v>
                </c:pt>
                <c:pt idx="10">
                  <c:v>-0.238180801272392</c:v>
                </c:pt>
                <c:pt idx="11">
                  <c:v>-0.163567394018173</c:v>
                </c:pt>
                <c:pt idx="13">
                  <c:v>-0.216570198535919</c:v>
                </c:pt>
                <c:pt idx="32">
                  <c:v>-0.18850030004978199</c:v>
                </c:pt>
                <c:pt idx="35">
                  <c:v>-9.07490029931068E-2</c:v>
                </c:pt>
                <c:pt idx="38">
                  <c:v>-0.22227430343627899</c:v>
                </c:pt>
                <c:pt idx="41">
                  <c:v>-0.164234504103661</c:v>
                </c:pt>
                <c:pt idx="57">
                  <c:v>-0.119073398411274</c:v>
                </c:pt>
                <c:pt idx="58">
                  <c:v>-0.21377339959144601</c:v>
                </c:pt>
                <c:pt idx="64">
                  <c:v>-0.151620298624039</c:v>
                </c:pt>
                <c:pt idx="74">
                  <c:v>-8.0057300627231598E-2</c:v>
                </c:pt>
                <c:pt idx="78">
                  <c:v>-0.11349730193615</c:v>
                </c:pt>
                <c:pt idx="93">
                  <c:v>-1.51647003367543E-2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51-0444-A978-7BC712F69C50}"/>
            </c:ext>
          </c:extLst>
        </c:ser>
        <c:ser>
          <c:idx val="1"/>
          <c:order val="1"/>
          <c:tx>
            <c:strRef>
              <c:f>'Full-EducTime'!$AO$1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</c:marke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'Full-EducTime'!$AO$2:$AO$101</c:f>
              <c:numCache>
                <c:formatCode>General</c:formatCode>
                <c:ptCount val="100"/>
                <c:pt idx="5" formatCode="0.0000">
                  <c:v>-0.26727089285850503</c:v>
                </c:pt>
                <c:pt idx="8" formatCode="0.0000">
                  <c:v>-0.19728669524192799</c:v>
                </c:pt>
                <c:pt idx="9" formatCode="0.0000">
                  <c:v>-0.295362889766693</c:v>
                </c:pt>
                <c:pt idx="14" formatCode="0.0000">
                  <c:v>-0.31217649579048201</c:v>
                </c:pt>
                <c:pt idx="16" formatCode="0.0000">
                  <c:v>-0.34276768565177901</c:v>
                </c:pt>
                <c:pt idx="19" formatCode="0.0000">
                  <c:v>-0.26462790369987499</c:v>
                </c:pt>
                <c:pt idx="21" formatCode="0.0000">
                  <c:v>-0.30990689992904702</c:v>
                </c:pt>
                <c:pt idx="23" formatCode="0.0000">
                  <c:v>-0.192132502794266</c:v>
                </c:pt>
                <c:pt idx="24" formatCode="0.0000">
                  <c:v>-0.16385260224342299</c:v>
                </c:pt>
                <c:pt idx="26" formatCode="0.0000">
                  <c:v>-0.227555006742477</c:v>
                </c:pt>
                <c:pt idx="27" formatCode="0.0000">
                  <c:v>-0.42018419504165599</c:v>
                </c:pt>
                <c:pt idx="31" formatCode="0.0000">
                  <c:v>-0.20507229864597301</c:v>
                </c:pt>
                <c:pt idx="37" formatCode="0.0000">
                  <c:v>-0.28677630424499501</c:v>
                </c:pt>
                <c:pt idx="41" formatCode="0.0000">
                  <c:v>-0.164234504103661</c:v>
                </c:pt>
                <c:pt idx="42" formatCode="0.0000">
                  <c:v>-0.22283069789409601</c:v>
                </c:pt>
                <c:pt idx="46" formatCode="0.0000">
                  <c:v>-0.27093291282653797</c:v>
                </c:pt>
                <c:pt idx="47" formatCode="0.0000">
                  <c:v>-0.22986829280853299</c:v>
                </c:pt>
                <c:pt idx="53" formatCode="0.0000">
                  <c:v>-0.13185510039329501</c:v>
                </c:pt>
                <c:pt idx="63" formatCode="0.0000">
                  <c:v>-9.4525702297687503E-2</c:v>
                </c:pt>
                <c:pt idx="67" formatCode="0.0000">
                  <c:v>-0.20920090377330799</c:v>
                </c:pt>
                <c:pt idx="68" formatCode="0.0000">
                  <c:v>-0.108055002987385</c:v>
                </c:pt>
                <c:pt idx="73" formatCode="0.0000">
                  <c:v>-0.14810229837894401</c:v>
                </c:pt>
                <c:pt idx="75" formatCode="0.0000">
                  <c:v>-0.226234406232834</c:v>
                </c:pt>
                <c:pt idx="81" formatCode="0.0000">
                  <c:v>-0.23737010359764099</c:v>
                </c:pt>
                <c:pt idx="84" formatCode="0.0000">
                  <c:v>-0.223331704735756</c:v>
                </c:pt>
                <c:pt idx="85" formatCode="0.0000">
                  <c:v>-0.29984790086746199</c:v>
                </c:pt>
                <c:pt idx="86" formatCode="0.0000">
                  <c:v>-0.18156060576438901</c:v>
                </c:pt>
                <c:pt idx="88" formatCode="0.0000">
                  <c:v>-0.14349609613418601</c:v>
                </c:pt>
                <c:pt idx="90" formatCode="0.0000">
                  <c:v>-0.25696709752082803</c:v>
                </c:pt>
                <c:pt idx="99" formatCode="0.0000">
                  <c:v>-0.347252696752548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51-0444-A978-7BC712F69C50}"/>
            </c:ext>
          </c:extLst>
        </c:ser>
        <c:ser>
          <c:idx val="2"/>
          <c:order val="2"/>
          <c:tx>
            <c:strRef>
              <c:f>'Full-EducTime'!$AP$1</c:f>
              <c:strCache>
                <c:ptCount val="1"/>
                <c:pt idx="0">
                  <c:v>tech</c:v>
                </c:pt>
              </c:strCache>
            </c:strRef>
          </c:tx>
          <c:spPr>
            <a:ln w="28575">
              <a:noFill/>
            </a:ln>
          </c:spP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'Full-EducTime'!$AP$2:$AP$101</c:f>
              <c:numCache>
                <c:formatCode>General</c:formatCode>
                <c:ptCount val="100"/>
                <c:pt idx="4" formatCode="0.0000">
                  <c:v>-0.116201497614384</c:v>
                </c:pt>
                <c:pt idx="6" formatCode="0.0000">
                  <c:v>-1.2791699729859799E-2</c:v>
                </c:pt>
                <c:pt idx="12" formatCode="0.0000">
                  <c:v>-9.8446197807788793E-2</c:v>
                </c:pt>
                <c:pt idx="15" formatCode="0.0000">
                  <c:v>-0.13866500556469</c:v>
                </c:pt>
                <c:pt idx="17" formatCode="0.0000">
                  <c:v>-0.111500397324562</c:v>
                </c:pt>
                <c:pt idx="18" formatCode="0.0000">
                  <c:v>-7.9441696405410794E-2</c:v>
                </c:pt>
                <c:pt idx="20" formatCode="0.0000">
                  <c:v>-2.5463299825787499E-2</c:v>
                </c:pt>
                <c:pt idx="22" formatCode="0.0000">
                  <c:v>-0.12750470638275099</c:v>
                </c:pt>
                <c:pt idx="25" formatCode="0.0000">
                  <c:v>-8.9668802917003604E-2</c:v>
                </c:pt>
                <c:pt idx="28" formatCode="0.0000">
                  <c:v>-7.6998703181743594E-2</c:v>
                </c:pt>
                <c:pt idx="30" formatCode="0.0000">
                  <c:v>-0.34075599908828702</c:v>
                </c:pt>
                <c:pt idx="33" formatCode="0.0000">
                  <c:v>-0.113125301897526</c:v>
                </c:pt>
                <c:pt idx="34" formatCode="0.0000">
                  <c:v>-0.16907660663127899</c:v>
                </c:pt>
                <c:pt idx="39" formatCode="0.0000">
                  <c:v>-0.103043399751186</c:v>
                </c:pt>
                <c:pt idx="45" formatCode="0.0000">
                  <c:v>-8.9633300900459303E-2</c:v>
                </c:pt>
                <c:pt idx="48" formatCode="0.0000">
                  <c:v>-8.4227502346038804E-2</c:v>
                </c:pt>
                <c:pt idx="52" formatCode="0.0000">
                  <c:v>-8.3319004625081999E-3</c:v>
                </c:pt>
                <c:pt idx="54" formatCode="0.0000">
                  <c:v>-0.10491090267896699</c:v>
                </c:pt>
                <c:pt idx="55" formatCode="0.0000">
                  <c:v>-5.7069901376962703E-2</c:v>
                </c:pt>
                <c:pt idx="56" formatCode="0.0000">
                  <c:v>-0.109308302402496</c:v>
                </c:pt>
                <c:pt idx="62" formatCode="0.0000">
                  <c:v>-0.120041899383068</c:v>
                </c:pt>
                <c:pt idx="65" formatCode="0.0000">
                  <c:v>-9.2070199549198206E-2</c:v>
                </c:pt>
                <c:pt idx="80" formatCode="0.0000">
                  <c:v>-0.119960099458694</c:v>
                </c:pt>
                <c:pt idx="82" formatCode="0.0000">
                  <c:v>-9.5145702362060505E-2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51-0444-A978-7BC712F69C50}"/>
            </c:ext>
          </c:extLst>
        </c:ser>
        <c:ser>
          <c:idx val="3"/>
          <c:order val="3"/>
          <c:tx>
            <c:strRef>
              <c:f>'Full-EducTime'!$AQ$1</c:f>
              <c:strCache>
                <c:ptCount val="1"/>
                <c:pt idx="0">
                  <c:v>science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'Full-EducTime'!$AQ$2:$AQ$101</c:f>
              <c:numCache>
                <c:formatCode>General</c:formatCode>
                <c:ptCount val="100"/>
                <c:pt idx="29" formatCode="0.0000">
                  <c:v>-0.17498329281806899</c:v>
                </c:pt>
                <c:pt idx="36" formatCode="0.0000">
                  <c:v>-5.8450501412153202E-2</c:v>
                </c:pt>
                <c:pt idx="43" formatCode="0.0000">
                  <c:v>-0.159190192818642</c:v>
                </c:pt>
                <c:pt idx="44" formatCode="0.0000">
                  <c:v>-9.6764497458934798E-2</c:v>
                </c:pt>
                <c:pt idx="60" formatCode="0.0000">
                  <c:v>2.4727800861001001E-2</c:v>
                </c:pt>
                <c:pt idx="69" formatCode="0.0000">
                  <c:v>-0.14459800720214799</c:v>
                </c:pt>
                <c:pt idx="77" formatCode="0.0000">
                  <c:v>-4.0223598480224602E-2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51-0444-A978-7BC712F69C50}"/>
            </c:ext>
          </c:extLst>
        </c:ser>
        <c:ser>
          <c:idx val="4"/>
          <c:order val="4"/>
          <c:tx>
            <c:strRef>
              <c:f>'Full-EducTime'!$AR$1</c:f>
              <c:strCache>
                <c:ptCount val="1"/>
                <c:pt idx="0">
                  <c:v>other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1951-0444-A978-7BC712F69C50}"/>
              </c:ext>
            </c:extLst>
          </c:dPt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'Full-EducTime'!$AR$2:$AR$101</c:f>
              <c:numCache>
                <c:formatCode>General</c:formatCode>
                <c:ptCount val="100"/>
                <c:pt idx="3" formatCode="0.0000">
                  <c:v>-0.20431740581989299</c:v>
                </c:pt>
                <c:pt idx="40" formatCode="0.0000">
                  <c:v>-0.25720751285553001</c:v>
                </c:pt>
                <c:pt idx="49" formatCode="0.0000">
                  <c:v>-0.189279094338417</c:v>
                </c:pt>
                <c:pt idx="50" formatCode="0.0000">
                  <c:v>-7.02178999781609E-2</c:v>
                </c:pt>
                <c:pt idx="51" formatCode="0.0000">
                  <c:v>-0.205896601080894</c:v>
                </c:pt>
                <c:pt idx="59" formatCode="0.0000">
                  <c:v>-0.19798949360847501</c:v>
                </c:pt>
                <c:pt idx="61" formatCode="0.0000">
                  <c:v>-0.16696269810199699</c:v>
                </c:pt>
                <c:pt idx="66" formatCode="0.0000">
                  <c:v>-0.24059599637985199</c:v>
                </c:pt>
                <c:pt idx="70" formatCode="0.0000">
                  <c:v>-0.15755069255828899</c:v>
                </c:pt>
                <c:pt idx="71" formatCode="0.0000">
                  <c:v>-0.17374059557914701</c:v>
                </c:pt>
                <c:pt idx="72" formatCode="0.0000">
                  <c:v>-0.16698829829692799</c:v>
                </c:pt>
                <c:pt idx="76" formatCode="0.0000">
                  <c:v>-0.141657695174217</c:v>
                </c:pt>
                <c:pt idx="87" formatCode="0.0000">
                  <c:v>-0.103028997778893</c:v>
                </c:pt>
                <c:pt idx="89" formatCode="0.0000">
                  <c:v>-8.3687901496887193E-2</c:v>
                </c:pt>
                <c:pt idx="91" formatCode="0.0000">
                  <c:v>-0.148567199707031</c:v>
                </c:pt>
                <c:pt idx="97" formatCode="0.0000">
                  <c:v>-0.158467501401901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951-0444-A978-7BC712F69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9426560"/>
        <c:axId val="-725047600"/>
      </c:scatterChart>
      <c:valAx>
        <c:axId val="-619426560"/>
        <c:scaling>
          <c:orientation val="minMax"/>
          <c:max val="12.1"/>
          <c:min val="11"/>
        </c:scaling>
        <c:delete val="1"/>
        <c:axPos val="b"/>
        <c:numFmt formatCode="0.0" sourceLinked="0"/>
        <c:majorTickMark val="out"/>
        <c:minorTickMark val="none"/>
        <c:tickLblPos val="nextTo"/>
        <c:crossAx val="-725047600"/>
        <c:crosses val="autoZero"/>
        <c:crossBetween val="midCat"/>
        <c:majorUnit val="0.1"/>
      </c:valAx>
      <c:valAx>
        <c:axId val="-725047600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619426560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'Full-EducTime'!$AO$1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</c:marke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'Full-EducTime'!$AO$2:$AO$101</c:f>
              <c:numCache>
                <c:formatCode>General</c:formatCode>
                <c:ptCount val="100"/>
                <c:pt idx="5" formatCode="0.0000">
                  <c:v>-0.26727089285850503</c:v>
                </c:pt>
                <c:pt idx="8" formatCode="0.0000">
                  <c:v>-0.19728669524192799</c:v>
                </c:pt>
                <c:pt idx="9" formatCode="0.0000">
                  <c:v>-0.295362889766693</c:v>
                </c:pt>
                <c:pt idx="14" formatCode="0.0000">
                  <c:v>-0.31217649579048201</c:v>
                </c:pt>
                <c:pt idx="16" formatCode="0.0000">
                  <c:v>-0.34276768565177901</c:v>
                </c:pt>
                <c:pt idx="19" formatCode="0.0000">
                  <c:v>-0.26462790369987499</c:v>
                </c:pt>
                <c:pt idx="21" formatCode="0.0000">
                  <c:v>-0.30990689992904702</c:v>
                </c:pt>
                <c:pt idx="23" formatCode="0.0000">
                  <c:v>-0.192132502794266</c:v>
                </c:pt>
                <c:pt idx="24" formatCode="0.0000">
                  <c:v>-0.16385260224342299</c:v>
                </c:pt>
                <c:pt idx="26" formatCode="0.0000">
                  <c:v>-0.227555006742477</c:v>
                </c:pt>
                <c:pt idx="27" formatCode="0.0000">
                  <c:v>-0.42018419504165599</c:v>
                </c:pt>
                <c:pt idx="31" formatCode="0.0000">
                  <c:v>-0.20507229864597301</c:v>
                </c:pt>
                <c:pt idx="37" formatCode="0.0000">
                  <c:v>-0.28677630424499501</c:v>
                </c:pt>
                <c:pt idx="41" formatCode="0.0000">
                  <c:v>-0.164234504103661</c:v>
                </c:pt>
                <c:pt idx="42" formatCode="0.0000">
                  <c:v>-0.22283069789409601</c:v>
                </c:pt>
                <c:pt idx="46" formatCode="0.0000">
                  <c:v>-0.27093291282653797</c:v>
                </c:pt>
                <c:pt idx="47" formatCode="0.0000">
                  <c:v>-0.22986829280853299</c:v>
                </c:pt>
                <c:pt idx="53" formatCode="0.0000">
                  <c:v>-0.13185510039329501</c:v>
                </c:pt>
                <c:pt idx="63" formatCode="0.0000">
                  <c:v>-9.4525702297687503E-2</c:v>
                </c:pt>
                <c:pt idx="67" formatCode="0.0000">
                  <c:v>-0.20920090377330799</c:v>
                </c:pt>
                <c:pt idx="68" formatCode="0.0000">
                  <c:v>-0.108055002987385</c:v>
                </c:pt>
                <c:pt idx="73" formatCode="0.0000">
                  <c:v>-0.14810229837894401</c:v>
                </c:pt>
                <c:pt idx="75" formatCode="0.0000">
                  <c:v>-0.226234406232834</c:v>
                </c:pt>
                <c:pt idx="81" formatCode="0.0000">
                  <c:v>-0.23737010359764099</c:v>
                </c:pt>
                <c:pt idx="84" formatCode="0.0000">
                  <c:v>-0.223331704735756</c:v>
                </c:pt>
                <c:pt idx="85" formatCode="0.0000">
                  <c:v>-0.29984790086746199</c:v>
                </c:pt>
                <c:pt idx="86" formatCode="0.0000">
                  <c:v>-0.18156060576438901</c:v>
                </c:pt>
                <c:pt idx="88" formatCode="0.0000">
                  <c:v>-0.14349609613418601</c:v>
                </c:pt>
                <c:pt idx="90" formatCode="0.0000">
                  <c:v>-0.25696709752082803</c:v>
                </c:pt>
                <c:pt idx="99" formatCode="0.0000">
                  <c:v>-0.347252696752548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51-0444-A978-7BC712F69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9426560"/>
        <c:axId val="-725047600"/>
      </c:scatterChart>
      <c:valAx>
        <c:axId val="-619426560"/>
        <c:scaling>
          <c:orientation val="minMax"/>
          <c:max val="12.1"/>
          <c:min val="11"/>
        </c:scaling>
        <c:delete val="1"/>
        <c:axPos val="b"/>
        <c:numFmt formatCode="0.0" sourceLinked="0"/>
        <c:majorTickMark val="out"/>
        <c:minorTickMark val="none"/>
        <c:tickLblPos val="nextTo"/>
        <c:crossAx val="-725047600"/>
        <c:crosses val="autoZero"/>
        <c:crossBetween val="midCat"/>
        <c:majorUnit val="0.1"/>
      </c:valAx>
      <c:valAx>
        <c:axId val="-725047600"/>
        <c:scaling>
          <c:orientation val="minMax"/>
          <c:max val="0.05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619426560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'Full-EducTime'!$AP$1</c:f>
              <c:strCache>
                <c:ptCount val="1"/>
                <c:pt idx="0">
                  <c:v>tech</c:v>
                </c:pt>
              </c:strCache>
            </c:strRef>
          </c:tx>
          <c:spPr>
            <a:ln w="28575">
              <a:noFill/>
            </a:ln>
          </c:spP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'Full-EducTime'!$AP$2:$AP$101</c:f>
              <c:numCache>
                <c:formatCode>General</c:formatCode>
                <c:ptCount val="100"/>
                <c:pt idx="4" formatCode="0.0000">
                  <c:v>-0.116201497614384</c:v>
                </c:pt>
                <c:pt idx="6" formatCode="0.0000">
                  <c:v>-1.2791699729859799E-2</c:v>
                </c:pt>
                <c:pt idx="12" formatCode="0.0000">
                  <c:v>-9.8446197807788793E-2</c:v>
                </c:pt>
                <c:pt idx="15" formatCode="0.0000">
                  <c:v>-0.13866500556469</c:v>
                </c:pt>
                <c:pt idx="17" formatCode="0.0000">
                  <c:v>-0.111500397324562</c:v>
                </c:pt>
                <c:pt idx="18" formatCode="0.0000">
                  <c:v>-7.9441696405410794E-2</c:v>
                </c:pt>
                <c:pt idx="20" formatCode="0.0000">
                  <c:v>-2.5463299825787499E-2</c:v>
                </c:pt>
                <c:pt idx="22" formatCode="0.0000">
                  <c:v>-0.12750470638275099</c:v>
                </c:pt>
                <c:pt idx="25" formatCode="0.0000">
                  <c:v>-8.9668802917003604E-2</c:v>
                </c:pt>
                <c:pt idx="28" formatCode="0.0000">
                  <c:v>-7.6998703181743594E-2</c:v>
                </c:pt>
                <c:pt idx="30" formatCode="0.0000">
                  <c:v>-0.34075599908828702</c:v>
                </c:pt>
                <c:pt idx="33" formatCode="0.0000">
                  <c:v>-0.113125301897526</c:v>
                </c:pt>
                <c:pt idx="34" formatCode="0.0000">
                  <c:v>-0.16907660663127899</c:v>
                </c:pt>
                <c:pt idx="39" formatCode="0.0000">
                  <c:v>-0.103043399751186</c:v>
                </c:pt>
                <c:pt idx="45" formatCode="0.0000">
                  <c:v>-8.9633300900459303E-2</c:v>
                </c:pt>
                <c:pt idx="48" formatCode="0.0000">
                  <c:v>-8.4227502346038804E-2</c:v>
                </c:pt>
                <c:pt idx="52" formatCode="0.0000">
                  <c:v>-8.3319004625081999E-3</c:v>
                </c:pt>
                <c:pt idx="54" formatCode="0.0000">
                  <c:v>-0.10491090267896699</c:v>
                </c:pt>
                <c:pt idx="55" formatCode="0.0000">
                  <c:v>-5.7069901376962703E-2</c:v>
                </c:pt>
                <c:pt idx="56" formatCode="0.0000">
                  <c:v>-0.109308302402496</c:v>
                </c:pt>
                <c:pt idx="62" formatCode="0.0000">
                  <c:v>-0.120041899383068</c:v>
                </c:pt>
                <c:pt idx="65" formatCode="0.0000">
                  <c:v>-9.2070199549198206E-2</c:v>
                </c:pt>
                <c:pt idx="80" formatCode="0.0000">
                  <c:v>-0.119960099458694</c:v>
                </c:pt>
                <c:pt idx="82" formatCode="0.0000">
                  <c:v>-9.5145702362060505E-2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51-0444-A978-7BC712F69C50}"/>
            </c:ext>
          </c:extLst>
        </c:ser>
        <c:ser>
          <c:idx val="3"/>
          <c:order val="1"/>
          <c:tx>
            <c:strRef>
              <c:f>'Full-EducTime'!$AQ$1</c:f>
              <c:strCache>
                <c:ptCount val="1"/>
                <c:pt idx="0">
                  <c:v>science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'Full-EducTime'!$AQ$2:$AQ$101</c:f>
              <c:numCache>
                <c:formatCode>General</c:formatCode>
                <c:ptCount val="100"/>
                <c:pt idx="29" formatCode="0.0000">
                  <c:v>-0.17498329281806899</c:v>
                </c:pt>
                <c:pt idx="36" formatCode="0.0000">
                  <c:v>-5.8450501412153202E-2</c:v>
                </c:pt>
                <c:pt idx="43" formatCode="0.0000">
                  <c:v>-0.159190192818642</c:v>
                </c:pt>
                <c:pt idx="44" formatCode="0.0000">
                  <c:v>-9.6764497458934798E-2</c:v>
                </c:pt>
                <c:pt idx="60" formatCode="0.0000">
                  <c:v>2.4727800861001001E-2</c:v>
                </c:pt>
                <c:pt idx="69" formatCode="0.0000">
                  <c:v>-0.14459800720214799</c:v>
                </c:pt>
                <c:pt idx="77" formatCode="0.0000">
                  <c:v>-4.0223598480224602E-2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51-0444-A978-7BC712F69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9426560"/>
        <c:axId val="-725047600"/>
      </c:scatterChart>
      <c:valAx>
        <c:axId val="-619426560"/>
        <c:scaling>
          <c:orientation val="minMax"/>
          <c:max val="12.1"/>
          <c:min val="11"/>
        </c:scaling>
        <c:delete val="1"/>
        <c:axPos val="b"/>
        <c:numFmt formatCode="0.0" sourceLinked="0"/>
        <c:majorTickMark val="out"/>
        <c:minorTickMark val="none"/>
        <c:tickLblPos val="nextTo"/>
        <c:crossAx val="-725047600"/>
        <c:crosses val="autoZero"/>
        <c:crossBetween val="midCat"/>
        <c:majorUnit val="0.1"/>
      </c:valAx>
      <c:valAx>
        <c:axId val="-725047600"/>
        <c:scaling>
          <c:orientation val="minMax"/>
          <c:min val="-0.45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619426560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'Full-EducTime'!$AN$1</c:f>
              <c:strCache>
                <c:ptCount val="1"/>
                <c:pt idx="0">
                  <c:v>health</c:v>
                </c:pt>
              </c:strCache>
            </c:strRef>
          </c:tx>
          <c:spPr>
            <a:ln w="28575">
              <a:noFill/>
            </a:ln>
          </c:spP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'Full-EducTime'!$AN$2:$AN$101</c:f>
              <c:numCache>
                <c:formatCode>0.0000</c:formatCode>
                <c:ptCount val="100"/>
                <c:pt idx="0">
                  <c:v>-0.34359291195869401</c:v>
                </c:pt>
                <c:pt idx="1">
                  <c:v>-0.30131170153617898</c:v>
                </c:pt>
                <c:pt idx="2">
                  <c:v>-0.402897298336029</c:v>
                </c:pt>
                <c:pt idx="7">
                  <c:v>-9.3983098864555401E-2</c:v>
                </c:pt>
                <c:pt idx="10">
                  <c:v>-0.238180801272392</c:v>
                </c:pt>
                <c:pt idx="11">
                  <c:v>-0.163567394018173</c:v>
                </c:pt>
                <c:pt idx="13">
                  <c:v>-0.216570198535919</c:v>
                </c:pt>
                <c:pt idx="32">
                  <c:v>-0.18850030004978199</c:v>
                </c:pt>
                <c:pt idx="35">
                  <c:v>-9.07490029931068E-2</c:v>
                </c:pt>
                <c:pt idx="38">
                  <c:v>-0.22227430343627899</c:v>
                </c:pt>
                <c:pt idx="41">
                  <c:v>-0.164234504103661</c:v>
                </c:pt>
                <c:pt idx="57">
                  <c:v>-0.119073398411274</c:v>
                </c:pt>
                <c:pt idx="58">
                  <c:v>-0.21377339959144601</c:v>
                </c:pt>
                <c:pt idx="64">
                  <c:v>-0.151620298624039</c:v>
                </c:pt>
                <c:pt idx="74">
                  <c:v>-8.0057300627231598E-2</c:v>
                </c:pt>
                <c:pt idx="78">
                  <c:v>-0.11349730193615</c:v>
                </c:pt>
                <c:pt idx="93">
                  <c:v>-1.51647003367543E-2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51-0444-A978-7BC712F69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9426560"/>
        <c:axId val="-725047600"/>
      </c:scatterChart>
      <c:valAx>
        <c:axId val="-619426560"/>
        <c:scaling>
          <c:orientation val="minMax"/>
          <c:max val="12.1"/>
          <c:min val="11"/>
        </c:scaling>
        <c:delete val="1"/>
        <c:axPos val="b"/>
        <c:numFmt formatCode="0.0" sourceLinked="0"/>
        <c:majorTickMark val="out"/>
        <c:minorTickMark val="none"/>
        <c:tickLblPos val="nextTo"/>
        <c:crossAx val="-725047600"/>
        <c:crosses val="autoZero"/>
        <c:crossBetween val="midCat"/>
        <c:majorUnit val="0.1"/>
      </c:valAx>
      <c:valAx>
        <c:axId val="-725047600"/>
        <c:scaling>
          <c:orientation val="minMax"/>
          <c:max val="0.05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619426560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'Full-EducTime'!$AN$1</c:f>
              <c:strCache>
                <c:ptCount val="1"/>
                <c:pt idx="0">
                  <c:v>health</c:v>
                </c:pt>
              </c:strCache>
            </c:strRef>
          </c:tx>
          <c:spPr>
            <a:ln w="28575">
              <a:noFill/>
            </a:ln>
          </c:spP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'Full-EducTime'!$AN$2:$AN$101</c:f>
              <c:numCache>
                <c:formatCode>0.0000</c:formatCode>
                <c:ptCount val="100"/>
                <c:pt idx="0">
                  <c:v>-0.34359291195869401</c:v>
                </c:pt>
                <c:pt idx="1">
                  <c:v>-0.30131170153617898</c:v>
                </c:pt>
                <c:pt idx="2">
                  <c:v>-0.402897298336029</c:v>
                </c:pt>
                <c:pt idx="7">
                  <c:v>-9.3983098864555401E-2</c:v>
                </c:pt>
                <c:pt idx="10">
                  <c:v>-0.238180801272392</c:v>
                </c:pt>
                <c:pt idx="11">
                  <c:v>-0.163567394018173</c:v>
                </c:pt>
                <c:pt idx="13">
                  <c:v>-0.216570198535919</c:v>
                </c:pt>
                <c:pt idx="32">
                  <c:v>-0.18850030004978199</c:v>
                </c:pt>
                <c:pt idx="35">
                  <c:v>-9.07490029931068E-2</c:v>
                </c:pt>
                <c:pt idx="38">
                  <c:v>-0.22227430343627899</c:v>
                </c:pt>
                <c:pt idx="41">
                  <c:v>-0.164234504103661</c:v>
                </c:pt>
                <c:pt idx="57">
                  <c:v>-0.119073398411274</c:v>
                </c:pt>
                <c:pt idx="58">
                  <c:v>-0.21377339959144601</c:v>
                </c:pt>
                <c:pt idx="64">
                  <c:v>-0.151620298624039</c:v>
                </c:pt>
                <c:pt idx="74">
                  <c:v>-8.0057300627231598E-2</c:v>
                </c:pt>
                <c:pt idx="78">
                  <c:v>-0.11349730193615</c:v>
                </c:pt>
                <c:pt idx="93">
                  <c:v>-1.51647003367543E-2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51-0444-A978-7BC712F69C50}"/>
            </c:ext>
          </c:extLst>
        </c:ser>
        <c:ser>
          <c:idx val="1"/>
          <c:order val="1"/>
          <c:tx>
            <c:strRef>
              <c:f>'Full-EducTime'!$AO$1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</c:marke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'Full-EducTime'!$AO$2:$AO$101</c:f>
              <c:numCache>
                <c:formatCode>General</c:formatCode>
                <c:ptCount val="100"/>
                <c:pt idx="5" formatCode="0.0000">
                  <c:v>-0.26727089285850503</c:v>
                </c:pt>
                <c:pt idx="8" formatCode="0.0000">
                  <c:v>-0.19728669524192799</c:v>
                </c:pt>
                <c:pt idx="9" formatCode="0.0000">
                  <c:v>-0.295362889766693</c:v>
                </c:pt>
                <c:pt idx="14" formatCode="0.0000">
                  <c:v>-0.31217649579048201</c:v>
                </c:pt>
                <c:pt idx="16" formatCode="0.0000">
                  <c:v>-0.34276768565177901</c:v>
                </c:pt>
                <c:pt idx="19" formatCode="0.0000">
                  <c:v>-0.26462790369987499</c:v>
                </c:pt>
                <c:pt idx="21" formatCode="0.0000">
                  <c:v>-0.30990689992904702</c:v>
                </c:pt>
                <c:pt idx="23" formatCode="0.0000">
                  <c:v>-0.192132502794266</c:v>
                </c:pt>
                <c:pt idx="24" formatCode="0.0000">
                  <c:v>-0.16385260224342299</c:v>
                </c:pt>
                <c:pt idx="26" formatCode="0.0000">
                  <c:v>-0.227555006742477</c:v>
                </c:pt>
                <c:pt idx="27" formatCode="0.0000">
                  <c:v>-0.42018419504165599</c:v>
                </c:pt>
                <c:pt idx="31" formatCode="0.0000">
                  <c:v>-0.20507229864597301</c:v>
                </c:pt>
                <c:pt idx="37" formatCode="0.0000">
                  <c:v>-0.28677630424499501</c:v>
                </c:pt>
                <c:pt idx="41" formatCode="0.0000">
                  <c:v>-0.164234504103661</c:v>
                </c:pt>
                <c:pt idx="42" formatCode="0.0000">
                  <c:v>-0.22283069789409601</c:v>
                </c:pt>
                <c:pt idx="46" formatCode="0.0000">
                  <c:v>-0.27093291282653797</c:v>
                </c:pt>
                <c:pt idx="47" formatCode="0.0000">
                  <c:v>-0.22986829280853299</c:v>
                </c:pt>
                <c:pt idx="53" formatCode="0.0000">
                  <c:v>-0.13185510039329501</c:v>
                </c:pt>
                <c:pt idx="63" formatCode="0.0000">
                  <c:v>-9.4525702297687503E-2</c:v>
                </c:pt>
                <c:pt idx="67" formatCode="0.0000">
                  <c:v>-0.20920090377330799</c:v>
                </c:pt>
                <c:pt idx="68" formatCode="0.0000">
                  <c:v>-0.108055002987385</c:v>
                </c:pt>
                <c:pt idx="73" formatCode="0.0000">
                  <c:v>-0.14810229837894401</c:v>
                </c:pt>
                <c:pt idx="75" formatCode="0.0000">
                  <c:v>-0.226234406232834</c:v>
                </c:pt>
                <c:pt idx="81" formatCode="0.0000">
                  <c:v>-0.23737010359764099</c:v>
                </c:pt>
                <c:pt idx="84" formatCode="0.0000">
                  <c:v>-0.223331704735756</c:v>
                </c:pt>
                <c:pt idx="85" formatCode="0.0000">
                  <c:v>-0.29984790086746199</c:v>
                </c:pt>
                <c:pt idx="86" formatCode="0.0000">
                  <c:v>-0.18156060576438901</c:v>
                </c:pt>
                <c:pt idx="88" formatCode="0.0000">
                  <c:v>-0.14349609613418601</c:v>
                </c:pt>
                <c:pt idx="90" formatCode="0.0000">
                  <c:v>-0.25696709752082803</c:v>
                </c:pt>
                <c:pt idx="99" formatCode="0.0000">
                  <c:v>-0.347252696752548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51-0444-A978-7BC712F69C50}"/>
            </c:ext>
          </c:extLst>
        </c:ser>
        <c:ser>
          <c:idx val="2"/>
          <c:order val="2"/>
          <c:tx>
            <c:strRef>
              <c:f>'Full-EducTime'!$AP$1</c:f>
              <c:strCache>
                <c:ptCount val="1"/>
                <c:pt idx="0">
                  <c:v>tech</c:v>
                </c:pt>
              </c:strCache>
            </c:strRef>
          </c:tx>
          <c:spPr>
            <a:ln w="28575">
              <a:noFill/>
            </a:ln>
          </c:spP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'Full-EducTime'!$AP$2:$AP$101</c:f>
              <c:numCache>
                <c:formatCode>General</c:formatCode>
                <c:ptCount val="100"/>
                <c:pt idx="4" formatCode="0.0000">
                  <c:v>-0.116201497614384</c:v>
                </c:pt>
                <c:pt idx="6" formatCode="0.0000">
                  <c:v>-1.2791699729859799E-2</c:v>
                </c:pt>
                <c:pt idx="12" formatCode="0.0000">
                  <c:v>-9.8446197807788793E-2</c:v>
                </c:pt>
                <c:pt idx="15" formatCode="0.0000">
                  <c:v>-0.13866500556469</c:v>
                </c:pt>
                <c:pt idx="17" formatCode="0.0000">
                  <c:v>-0.111500397324562</c:v>
                </c:pt>
                <c:pt idx="18" formatCode="0.0000">
                  <c:v>-7.9441696405410794E-2</c:v>
                </c:pt>
                <c:pt idx="20" formatCode="0.0000">
                  <c:v>-2.5463299825787499E-2</c:v>
                </c:pt>
                <c:pt idx="22" formatCode="0.0000">
                  <c:v>-0.12750470638275099</c:v>
                </c:pt>
                <c:pt idx="25" formatCode="0.0000">
                  <c:v>-8.9668802917003604E-2</c:v>
                </c:pt>
                <c:pt idx="28" formatCode="0.0000">
                  <c:v>-7.6998703181743594E-2</c:v>
                </c:pt>
                <c:pt idx="30" formatCode="0.0000">
                  <c:v>-0.34075599908828702</c:v>
                </c:pt>
                <c:pt idx="33" formatCode="0.0000">
                  <c:v>-0.113125301897526</c:v>
                </c:pt>
                <c:pt idx="34" formatCode="0.0000">
                  <c:v>-0.16907660663127899</c:v>
                </c:pt>
                <c:pt idx="39" formatCode="0.0000">
                  <c:v>-0.103043399751186</c:v>
                </c:pt>
                <c:pt idx="45" formatCode="0.0000">
                  <c:v>-8.9633300900459303E-2</c:v>
                </c:pt>
                <c:pt idx="48" formatCode="0.0000">
                  <c:v>-8.4227502346038804E-2</c:v>
                </c:pt>
                <c:pt idx="52" formatCode="0.0000">
                  <c:v>-8.3319004625081999E-3</c:v>
                </c:pt>
                <c:pt idx="54" formatCode="0.0000">
                  <c:v>-0.10491090267896699</c:v>
                </c:pt>
                <c:pt idx="55" formatCode="0.0000">
                  <c:v>-5.7069901376962703E-2</c:v>
                </c:pt>
                <c:pt idx="56" formatCode="0.0000">
                  <c:v>-0.109308302402496</c:v>
                </c:pt>
                <c:pt idx="62" formatCode="0.0000">
                  <c:v>-0.120041899383068</c:v>
                </c:pt>
                <c:pt idx="65" formatCode="0.0000">
                  <c:v>-9.2070199549198206E-2</c:v>
                </c:pt>
                <c:pt idx="80" formatCode="0.0000">
                  <c:v>-0.119960099458694</c:v>
                </c:pt>
                <c:pt idx="82" formatCode="0.0000">
                  <c:v>-9.5145702362060505E-2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51-0444-A978-7BC712F69C50}"/>
            </c:ext>
          </c:extLst>
        </c:ser>
        <c:ser>
          <c:idx val="3"/>
          <c:order val="3"/>
          <c:tx>
            <c:strRef>
              <c:f>'Full-EducTime'!$AQ$1</c:f>
              <c:strCache>
                <c:ptCount val="1"/>
                <c:pt idx="0">
                  <c:v>science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'Full-EducTime'!$AQ$2:$AQ$101</c:f>
              <c:numCache>
                <c:formatCode>General</c:formatCode>
                <c:ptCount val="100"/>
                <c:pt idx="29" formatCode="0.0000">
                  <c:v>-0.17498329281806899</c:v>
                </c:pt>
                <c:pt idx="36" formatCode="0.0000">
                  <c:v>-5.8450501412153202E-2</c:v>
                </c:pt>
                <c:pt idx="43" formatCode="0.0000">
                  <c:v>-0.159190192818642</c:v>
                </c:pt>
                <c:pt idx="44" formatCode="0.0000">
                  <c:v>-9.6764497458934798E-2</c:v>
                </c:pt>
                <c:pt idx="60" formatCode="0.0000">
                  <c:v>2.4727800861001001E-2</c:v>
                </c:pt>
                <c:pt idx="69" formatCode="0.0000">
                  <c:v>-0.14459800720214799</c:v>
                </c:pt>
                <c:pt idx="77" formatCode="0.0000">
                  <c:v>-4.0223598480224602E-2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51-0444-A978-7BC712F69C50}"/>
            </c:ext>
          </c:extLst>
        </c:ser>
        <c:ser>
          <c:idx val="4"/>
          <c:order val="4"/>
          <c:tx>
            <c:strRef>
              <c:f>'Full-EducTime'!$AR$1</c:f>
              <c:strCache>
                <c:ptCount val="1"/>
                <c:pt idx="0">
                  <c:v>other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1951-0444-A978-7BC712F69C50}"/>
              </c:ext>
            </c:extLst>
          </c:dPt>
          <c:xVal>
            <c:numRef>
              <c:f>'Full-EducTime'!$AM$2:$AM$101</c:f>
              <c:numCache>
                <c:formatCode>0.0000</c:formatCode>
                <c:ptCount val="100"/>
                <c:pt idx="0">
                  <c:v>12.0416202545166</c:v>
                </c:pt>
                <c:pt idx="1">
                  <c:v>11.938159942626999</c:v>
                </c:pt>
                <c:pt idx="2">
                  <c:v>11.751629829406699</c:v>
                </c:pt>
                <c:pt idx="3">
                  <c:v>11.741660118103001</c:v>
                </c:pt>
                <c:pt idx="4">
                  <c:v>11.6798801422119</c:v>
                </c:pt>
                <c:pt idx="5">
                  <c:v>11.6780796051025</c:v>
                </c:pt>
                <c:pt idx="6">
                  <c:v>11.613719940185501</c:v>
                </c:pt>
                <c:pt idx="7">
                  <c:v>11.604439735412599</c:v>
                </c:pt>
                <c:pt idx="8">
                  <c:v>11.597450256347701</c:v>
                </c:pt>
                <c:pt idx="9">
                  <c:v>11.5613203048706</c:v>
                </c:pt>
                <c:pt idx="10">
                  <c:v>11.559969902038601</c:v>
                </c:pt>
                <c:pt idx="11">
                  <c:v>11.5315504074097</c:v>
                </c:pt>
                <c:pt idx="12">
                  <c:v>11.531180381774901</c:v>
                </c:pt>
                <c:pt idx="13">
                  <c:v>11.4998998641968</c:v>
                </c:pt>
                <c:pt idx="14">
                  <c:v>11.463250160217299</c:v>
                </c:pt>
                <c:pt idx="15">
                  <c:v>11.4395904541016</c:v>
                </c:pt>
                <c:pt idx="16">
                  <c:v>11.430760383606</c:v>
                </c:pt>
                <c:pt idx="17">
                  <c:v>11.429149627685501</c:v>
                </c:pt>
                <c:pt idx="18">
                  <c:v>11.4238796234131</c:v>
                </c:pt>
                <c:pt idx="19">
                  <c:v>11.396969795227101</c:v>
                </c:pt>
                <c:pt idx="20">
                  <c:v>11.3947200775146</c:v>
                </c:pt>
                <c:pt idx="21">
                  <c:v>11.3864297866821</c:v>
                </c:pt>
                <c:pt idx="22">
                  <c:v>11.3760795593262</c:v>
                </c:pt>
                <c:pt idx="23">
                  <c:v>11.3665103912354</c:v>
                </c:pt>
                <c:pt idx="24">
                  <c:v>11.3528499603271</c:v>
                </c:pt>
                <c:pt idx="25">
                  <c:v>11.328709602356</c:v>
                </c:pt>
                <c:pt idx="26">
                  <c:v>11.327969551086399</c:v>
                </c:pt>
                <c:pt idx="27">
                  <c:v>11.3272800445557</c:v>
                </c:pt>
                <c:pt idx="28">
                  <c:v>11.327130317688001</c:v>
                </c:pt>
                <c:pt idx="29">
                  <c:v>11.326270103454601</c:v>
                </c:pt>
                <c:pt idx="30">
                  <c:v>11.3245801925659</c:v>
                </c:pt>
                <c:pt idx="31">
                  <c:v>11.309370040893601</c:v>
                </c:pt>
                <c:pt idx="32">
                  <c:v>11.305290222168001</c:v>
                </c:pt>
                <c:pt idx="33">
                  <c:v>11.304699897766101</c:v>
                </c:pt>
                <c:pt idx="34">
                  <c:v>11.300950050354</c:v>
                </c:pt>
                <c:pt idx="35">
                  <c:v>11.2925100326538</c:v>
                </c:pt>
                <c:pt idx="36">
                  <c:v>11.2892904281616</c:v>
                </c:pt>
                <c:pt idx="37">
                  <c:v>11.286149978637701</c:v>
                </c:pt>
                <c:pt idx="38">
                  <c:v>11.283049583435099</c:v>
                </c:pt>
                <c:pt idx="39">
                  <c:v>11.2689304351807</c:v>
                </c:pt>
                <c:pt idx="40">
                  <c:v>11.2641296386719</c:v>
                </c:pt>
                <c:pt idx="41">
                  <c:v>11.2581701278687</c:v>
                </c:pt>
                <c:pt idx="42">
                  <c:v>11.2565298080444</c:v>
                </c:pt>
                <c:pt idx="43">
                  <c:v>11.2409400939941</c:v>
                </c:pt>
                <c:pt idx="44">
                  <c:v>11.2402696609497</c:v>
                </c:pt>
                <c:pt idx="45">
                  <c:v>11.238080024719199</c:v>
                </c:pt>
                <c:pt idx="46">
                  <c:v>11.235980033874499</c:v>
                </c:pt>
                <c:pt idx="47">
                  <c:v>11.235420227050801</c:v>
                </c:pt>
                <c:pt idx="48">
                  <c:v>11.228050231933601</c:v>
                </c:pt>
                <c:pt idx="49">
                  <c:v>11.221019744873001</c:v>
                </c:pt>
                <c:pt idx="50">
                  <c:v>11.219490051269499</c:v>
                </c:pt>
                <c:pt idx="51">
                  <c:v>11.214819908142101</c:v>
                </c:pt>
                <c:pt idx="52">
                  <c:v>11.2078399658203</c:v>
                </c:pt>
                <c:pt idx="53">
                  <c:v>11.2056798934937</c:v>
                </c:pt>
                <c:pt idx="54">
                  <c:v>11.204959869384799</c:v>
                </c:pt>
                <c:pt idx="55">
                  <c:v>11.2023000717163</c:v>
                </c:pt>
                <c:pt idx="56">
                  <c:v>11.200059890747101</c:v>
                </c:pt>
                <c:pt idx="57">
                  <c:v>11.196180343627899</c:v>
                </c:pt>
                <c:pt idx="58">
                  <c:v>11.1905603408813</c:v>
                </c:pt>
                <c:pt idx="59">
                  <c:v>11.1868600845337</c:v>
                </c:pt>
                <c:pt idx="60">
                  <c:v>11.1856498718262</c:v>
                </c:pt>
                <c:pt idx="61">
                  <c:v>11.1848602294922</c:v>
                </c:pt>
                <c:pt idx="62">
                  <c:v>11.1834001541138</c:v>
                </c:pt>
                <c:pt idx="63">
                  <c:v>11.1810102462769</c:v>
                </c:pt>
                <c:pt idx="64">
                  <c:v>11.1801700592041</c:v>
                </c:pt>
                <c:pt idx="65">
                  <c:v>11.178790092468301</c:v>
                </c:pt>
                <c:pt idx="66">
                  <c:v>11.177539825439499</c:v>
                </c:pt>
                <c:pt idx="67">
                  <c:v>11.175270080566399</c:v>
                </c:pt>
                <c:pt idx="68">
                  <c:v>11.1733198165894</c:v>
                </c:pt>
                <c:pt idx="69">
                  <c:v>11.166139602661101</c:v>
                </c:pt>
                <c:pt idx="70">
                  <c:v>11.1641302108765</c:v>
                </c:pt>
                <c:pt idx="71">
                  <c:v>11.162300109863301</c:v>
                </c:pt>
                <c:pt idx="72">
                  <c:v>11.1604299545288</c:v>
                </c:pt>
                <c:pt idx="73">
                  <c:v>11.153779983520501</c:v>
                </c:pt>
                <c:pt idx="74">
                  <c:v>11.1530504226685</c:v>
                </c:pt>
                <c:pt idx="75">
                  <c:v>11.1414804458618</c:v>
                </c:pt>
                <c:pt idx="76">
                  <c:v>11.1384601593018</c:v>
                </c:pt>
                <c:pt idx="77">
                  <c:v>11.127499580383301</c:v>
                </c:pt>
                <c:pt idx="78">
                  <c:v>11.1237602233887</c:v>
                </c:pt>
                <c:pt idx="79">
                  <c:v>11.112449645996101</c:v>
                </c:pt>
                <c:pt idx="80">
                  <c:v>11.099189758300801</c:v>
                </c:pt>
                <c:pt idx="81">
                  <c:v>11.0907201766968</c:v>
                </c:pt>
                <c:pt idx="82">
                  <c:v>11.0881996154785</c:v>
                </c:pt>
                <c:pt idx="83">
                  <c:v>11.079750061035201</c:v>
                </c:pt>
                <c:pt idx="84">
                  <c:v>11.0699195861816</c:v>
                </c:pt>
                <c:pt idx="85">
                  <c:v>11.0684099197388</c:v>
                </c:pt>
                <c:pt idx="86">
                  <c:v>11.067979812622101</c:v>
                </c:pt>
                <c:pt idx="87">
                  <c:v>11.0551300048828</c:v>
                </c:pt>
                <c:pt idx="88">
                  <c:v>11.0475301742554</c:v>
                </c:pt>
                <c:pt idx="89">
                  <c:v>11.043740272521999</c:v>
                </c:pt>
                <c:pt idx="90">
                  <c:v>11.039039611816399</c:v>
                </c:pt>
                <c:pt idx="91">
                  <c:v>11.036370277404799</c:v>
                </c:pt>
                <c:pt idx="92">
                  <c:v>11.0300903320312</c:v>
                </c:pt>
                <c:pt idx="93">
                  <c:v>11.0295495986938</c:v>
                </c:pt>
                <c:pt idx="94">
                  <c:v>11.022520065307599</c:v>
                </c:pt>
                <c:pt idx="95">
                  <c:v>11.022210121154799</c:v>
                </c:pt>
                <c:pt idx="96">
                  <c:v>11.021650314331101</c:v>
                </c:pt>
                <c:pt idx="97">
                  <c:v>11.02064037323</c:v>
                </c:pt>
                <c:pt idx="98">
                  <c:v>11.0188503265381</c:v>
                </c:pt>
                <c:pt idx="99">
                  <c:v>11.011899948120099</c:v>
                </c:pt>
              </c:numCache>
            </c:numRef>
          </c:xVal>
          <c:yVal>
            <c:numRef>
              <c:f>'Full-EducTime'!$AR$2:$AR$101</c:f>
              <c:numCache>
                <c:formatCode>General</c:formatCode>
                <c:ptCount val="100"/>
                <c:pt idx="3" formatCode="0.0000">
                  <c:v>-0.20431740581989299</c:v>
                </c:pt>
                <c:pt idx="40" formatCode="0.0000">
                  <c:v>-0.25720751285553001</c:v>
                </c:pt>
                <c:pt idx="49" formatCode="0.0000">
                  <c:v>-0.189279094338417</c:v>
                </c:pt>
                <c:pt idx="50" formatCode="0.0000">
                  <c:v>-7.02178999781609E-2</c:v>
                </c:pt>
                <c:pt idx="51" formatCode="0.0000">
                  <c:v>-0.205896601080894</c:v>
                </c:pt>
                <c:pt idx="59" formatCode="0.0000">
                  <c:v>-0.19798949360847501</c:v>
                </c:pt>
                <c:pt idx="61" formatCode="0.0000">
                  <c:v>-0.16696269810199699</c:v>
                </c:pt>
                <c:pt idx="66" formatCode="0.0000">
                  <c:v>-0.24059599637985199</c:v>
                </c:pt>
                <c:pt idx="70" formatCode="0.0000">
                  <c:v>-0.15755069255828899</c:v>
                </c:pt>
                <c:pt idx="71" formatCode="0.0000">
                  <c:v>-0.17374059557914701</c:v>
                </c:pt>
                <c:pt idx="72" formatCode="0.0000">
                  <c:v>-0.16698829829692799</c:v>
                </c:pt>
                <c:pt idx="76" formatCode="0.0000">
                  <c:v>-0.141657695174217</c:v>
                </c:pt>
                <c:pt idx="87" formatCode="0.0000">
                  <c:v>-0.103028997778893</c:v>
                </c:pt>
                <c:pt idx="89" formatCode="0.0000">
                  <c:v>-8.3687901496887193E-2</c:v>
                </c:pt>
                <c:pt idx="91" formatCode="0.0000">
                  <c:v>-0.148567199707031</c:v>
                </c:pt>
                <c:pt idx="97" formatCode="0.0000">
                  <c:v>-0.158467501401901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951-0444-A978-7BC712F69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9426560"/>
        <c:axId val="-725047600"/>
      </c:scatterChart>
      <c:valAx>
        <c:axId val="-619426560"/>
        <c:scaling>
          <c:orientation val="minMax"/>
          <c:max val="12.1"/>
          <c:min val="11"/>
        </c:scaling>
        <c:delete val="1"/>
        <c:axPos val="b"/>
        <c:numFmt formatCode="0.0" sourceLinked="0"/>
        <c:majorTickMark val="out"/>
        <c:minorTickMark val="none"/>
        <c:tickLblPos val="nextTo"/>
        <c:crossAx val="-725047600"/>
        <c:crosses val="autoZero"/>
        <c:crossBetween val="midCat"/>
        <c:majorUnit val="0.1"/>
      </c:valAx>
      <c:valAx>
        <c:axId val="-725047600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619426560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'GG Graphs2'!$T$1</c:f>
              <c:strCache>
                <c:ptCount val="1"/>
                <c:pt idx="0">
                  <c:v>Health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'GG Graphs2'!$S$2:$S$93</c:f>
              <c:numCache>
                <c:formatCode>0.00</c:formatCode>
                <c:ptCount val="92"/>
                <c:pt idx="0">
                  <c:v>-1.6904312045982159</c:v>
                </c:pt>
                <c:pt idx="1">
                  <c:v>-0.30287296636462702</c:v>
                </c:pt>
                <c:pt idx="2">
                  <c:v>-0.85387679745582601</c:v>
                </c:pt>
                <c:pt idx="3">
                  <c:v>-0.28556307333026598</c:v>
                </c:pt>
                <c:pt idx="4">
                  <c:v>-1.0843774907198001</c:v>
                </c:pt>
                <c:pt idx="5">
                  <c:v>-0.49536939167590599</c:v>
                </c:pt>
                <c:pt idx="6">
                  <c:v>-1.719028332556956</c:v>
                </c:pt>
                <c:pt idx="7">
                  <c:v>0.84233926346634302</c:v>
                </c:pt>
                <c:pt idx="8">
                  <c:v>0.983511359841031</c:v>
                </c:pt>
                <c:pt idx="9">
                  <c:v>0.32100532865333398</c:v>
                </c:pt>
                <c:pt idx="10">
                  <c:v>0.40354839142068999</c:v>
                </c:pt>
                <c:pt idx="11">
                  <c:v>1.215801477236482</c:v>
                </c:pt>
                <c:pt idx="12">
                  <c:v>0.35221548981402301</c:v>
                </c:pt>
                <c:pt idx="13">
                  <c:v>0.65364620778010596</c:v>
                </c:pt>
                <c:pt idx="14">
                  <c:v>2.07306399108367E-3</c:v>
                </c:pt>
                <c:pt idx="15">
                  <c:v>0.75604547227048902</c:v>
                </c:pt>
                <c:pt idx="16">
                  <c:v>0.20338982946627401</c:v>
                </c:pt>
                <c:pt idx="17">
                  <c:v>-0.72458518557774199</c:v>
                </c:pt>
                <c:pt idx="18">
                  <c:v>0.13458420150355699</c:v>
                </c:pt>
                <c:pt idx="19">
                  <c:v>2.59628692934178E-2</c:v>
                </c:pt>
                <c:pt idx="20">
                  <c:v>-0.44446321012193302</c:v>
                </c:pt>
                <c:pt idx="21">
                  <c:v>-3.71652280476507E-3</c:v>
                </c:pt>
                <c:pt idx="22">
                  <c:v>0.204087057631713</c:v>
                </c:pt>
                <c:pt idx="23">
                  <c:v>5.1852984091639798E-2</c:v>
                </c:pt>
                <c:pt idx="24">
                  <c:v>0.33676813516717702</c:v>
                </c:pt>
                <c:pt idx="25">
                  <c:v>-8.6257899573397204E-2</c:v>
                </c:pt>
                <c:pt idx="26">
                  <c:v>0.71655864778987699</c:v>
                </c:pt>
                <c:pt idx="27">
                  <c:v>-0.170474658099354</c:v>
                </c:pt>
                <c:pt idx="28">
                  <c:v>-0.85104826431701397</c:v>
                </c:pt>
                <c:pt idx="29">
                  <c:v>-0.76394688561442203</c:v>
                </c:pt>
                <c:pt idx="30">
                  <c:v>-0.19161941930769699</c:v>
                </c:pt>
                <c:pt idx="31">
                  <c:v>0.71720166011853803</c:v>
                </c:pt>
                <c:pt idx="32">
                  <c:v>1.06567495379118</c:v>
                </c:pt>
                <c:pt idx="33">
                  <c:v>0.18893153964689099</c:v>
                </c:pt>
                <c:pt idx="35">
                  <c:v>0.39647541302199302</c:v>
                </c:pt>
                <c:pt idx="36">
                  <c:v>-9.5818528209611106E-2</c:v>
                </c:pt>
                <c:pt idx="37">
                  <c:v>0.37613600294195698</c:v>
                </c:pt>
                <c:pt idx="38">
                  <c:v>0.31764730028925198</c:v>
                </c:pt>
                <c:pt idx="39">
                  <c:v>1.3019472599997051</c:v>
                </c:pt>
                <c:pt idx="40">
                  <c:v>9.1302015147552304E-2</c:v>
                </c:pt>
                <c:pt idx="41">
                  <c:v>0.98702222067971501</c:v>
                </c:pt>
                <c:pt idx="42">
                  <c:v>1.0532851992257191</c:v>
                </c:pt>
                <c:pt idx="43">
                  <c:v>0.68575513555578305</c:v>
                </c:pt>
                <c:pt idx="44">
                  <c:v>0.23635080158805</c:v>
                </c:pt>
                <c:pt idx="45">
                  <c:v>0.60107131118260804</c:v>
                </c:pt>
                <c:pt idx="46">
                  <c:v>4.1436177209118498E-3</c:v>
                </c:pt>
                <c:pt idx="47">
                  <c:v>0.25066315460913002</c:v>
                </c:pt>
                <c:pt idx="48">
                  <c:v>0.17916659719369299</c:v>
                </c:pt>
                <c:pt idx="49">
                  <c:v>0.19273071067134701</c:v>
                </c:pt>
                <c:pt idx="50">
                  <c:v>0.80842717426755495</c:v>
                </c:pt>
                <c:pt idx="51">
                  <c:v>4.14941341326375E-2</c:v>
                </c:pt>
                <c:pt idx="52">
                  <c:v>0.84876641234883998</c:v>
                </c:pt>
                <c:pt idx="53">
                  <c:v>1.0177809776527089</c:v>
                </c:pt>
                <c:pt idx="54">
                  <c:v>0.67833688571344497</c:v>
                </c:pt>
                <c:pt idx="55">
                  <c:v>-0.30822231080982598</c:v>
                </c:pt>
                <c:pt idx="56">
                  <c:v>0.27818736864523202</c:v>
                </c:pt>
                <c:pt idx="57">
                  <c:v>-0.4162788780394</c:v>
                </c:pt>
                <c:pt idx="58">
                  <c:v>1.063668169946145</c:v>
                </c:pt>
                <c:pt idx="59">
                  <c:v>6.7109176300733597E-2</c:v>
                </c:pt>
                <c:pt idx="60">
                  <c:v>0.69441656469826996</c:v>
                </c:pt>
                <c:pt idx="61">
                  <c:v>-0.105113502212888</c:v>
                </c:pt>
                <c:pt idx="62">
                  <c:v>0.27390200192509101</c:v>
                </c:pt>
                <c:pt idx="64">
                  <c:v>0.141735367755561</c:v>
                </c:pt>
                <c:pt idx="65">
                  <c:v>1.187266473274236</c:v>
                </c:pt>
                <c:pt idx="67">
                  <c:v>0.25826412342181898</c:v>
                </c:pt>
                <c:pt idx="68">
                  <c:v>0.656471862760031</c:v>
                </c:pt>
                <c:pt idx="69">
                  <c:v>0.19913170096949001</c:v>
                </c:pt>
                <c:pt idx="70">
                  <c:v>-0.49692690539491102</c:v>
                </c:pt>
                <c:pt idx="71">
                  <c:v>-1.196454474001545</c:v>
                </c:pt>
                <c:pt idx="72">
                  <c:v>-0.69548886045943004</c:v>
                </c:pt>
                <c:pt idx="73">
                  <c:v>-0.45857117833500999</c:v>
                </c:pt>
                <c:pt idx="74">
                  <c:v>-0.66630451462910301</c:v>
                </c:pt>
                <c:pt idx="75">
                  <c:v>-1.177679759276361</c:v>
                </c:pt>
                <c:pt idx="76">
                  <c:v>-0.77662770271406301</c:v>
                </c:pt>
                <c:pt idx="77">
                  <c:v>-1.3432942752938719</c:v>
                </c:pt>
                <c:pt idx="78">
                  <c:v>-0.82606990680760795</c:v>
                </c:pt>
                <c:pt idx="79">
                  <c:v>-0.71959154036702999</c:v>
                </c:pt>
                <c:pt idx="80">
                  <c:v>-0.17876734703349101</c:v>
                </c:pt>
                <c:pt idx="81">
                  <c:v>-0.61132151646868504</c:v>
                </c:pt>
                <c:pt idx="82">
                  <c:v>-0.401953671826005</c:v>
                </c:pt>
                <c:pt idx="83">
                  <c:v>-0.484610289365764</c:v>
                </c:pt>
                <c:pt idx="84">
                  <c:v>-0.57170340899788596</c:v>
                </c:pt>
                <c:pt idx="85">
                  <c:v>-1.344886889333397</c:v>
                </c:pt>
                <c:pt idx="86">
                  <c:v>-0.95586261337152001</c:v>
                </c:pt>
                <c:pt idx="87">
                  <c:v>0.31963780208007703</c:v>
                </c:pt>
                <c:pt idx="88">
                  <c:v>-0.99709395992896199</c:v>
                </c:pt>
                <c:pt idx="89">
                  <c:v>-0.84319861975660404</c:v>
                </c:pt>
                <c:pt idx="90">
                  <c:v>3.33226079360852E-2</c:v>
                </c:pt>
                <c:pt idx="91">
                  <c:v>0.42223050304869397</c:v>
                </c:pt>
              </c:numCache>
            </c:numRef>
          </c:xVal>
          <c:yVal>
            <c:numRef>
              <c:f>'GG Graphs2'!$T$2:$T$93</c:f>
              <c:numCache>
                <c:formatCode>General</c:formatCode>
                <c:ptCount val="92"/>
                <c:pt idx="35">
                  <c:v>-0.214341700077057</c:v>
                </c:pt>
                <c:pt idx="36">
                  <c:v>-0.223364293575287</c:v>
                </c:pt>
                <c:pt idx="37">
                  <c:v>-0.13948500156402599</c:v>
                </c:pt>
                <c:pt idx="38">
                  <c:v>-0.19187550246715501</c:v>
                </c:pt>
                <c:pt idx="39">
                  <c:v>-0.29546201229095498</c:v>
                </c:pt>
                <c:pt idx="40">
                  <c:v>-0.15142840147018399</c:v>
                </c:pt>
                <c:pt idx="41">
                  <c:v>-7.9716697335243197E-2</c:v>
                </c:pt>
                <c:pt idx="42">
                  <c:v>-0.33714240789413502</c:v>
                </c:pt>
                <c:pt idx="43">
                  <c:v>-0.105628900229931</c:v>
                </c:pt>
                <c:pt idx="44">
                  <c:v>-0.377084791660309</c:v>
                </c:pt>
                <c:pt idx="45">
                  <c:v>-0.100510999560356</c:v>
                </c:pt>
                <c:pt idx="46">
                  <c:v>-0.112882800400257</c:v>
                </c:pt>
                <c:pt idx="47">
                  <c:v>-7.8457601368427304E-2</c:v>
                </c:pt>
                <c:pt idx="48">
                  <c:v>-0.14201599359512301</c:v>
                </c:pt>
                <c:pt idx="49">
                  <c:v>-9.9067702889442402E-2</c:v>
                </c:pt>
                <c:pt idx="50">
                  <c:v>-0.22623600065708199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48-7E47-B3D0-43D9D87356D7}"/>
            </c:ext>
          </c:extLst>
        </c:ser>
        <c:ser>
          <c:idx val="1"/>
          <c:order val="1"/>
          <c:tx>
            <c:strRef>
              <c:f>'GG Graphs2'!$U$1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</c:marker>
          <c:xVal>
            <c:numRef>
              <c:f>'GG Graphs2'!$S$2:$S$93</c:f>
              <c:numCache>
                <c:formatCode>0.00</c:formatCode>
                <c:ptCount val="92"/>
                <c:pt idx="0">
                  <c:v>-1.6904312045982159</c:v>
                </c:pt>
                <c:pt idx="1">
                  <c:v>-0.30287296636462702</c:v>
                </c:pt>
                <c:pt idx="2">
                  <c:v>-0.85387679745582601</c:v>
                </c:pt>
                <c:pt idx="3">
                  <c:v>-0.28556307333026598</c:v>
                </c:pt>
                <c:pt idx="4">
                  <c:v>-1.0843774907198001</c:v>
                </c:pt>
                <c:pt idx="5">
                  <c:v>-0.49536939167590599</c:v>
                </c:pt>
                <c:pt idx="6">
                  <c:v>-1.719028332556956</c:v>
                </c:pt>
                <c:pt idx="7">
                  <c:v>0.84233926346634302</c:v>
                </c:pt>
                <c:pt idx="8">
                  <c:v>0.983511359841031</c:v>
                </c:pt>
                <c:pt idx="9">
                  <c:v>0.32100532865333398</c:v>
                </c:pt>
                <c:pt idx="10">
                  <c:v>0.40354839142068999</c:v>
                </c:pt>
                <c:pt idx="11">
                  <c:v>1.215801477236482</c:v>
                </c:pt>
                <c:pt idx="12">
                  <c:v>0.35221548981402301</c:v>
                </c:pt>
                <c:pt idx="13">
                  <c:v>0.65364620778010596</c:v>
                </c:pt>
                <c:pt idx="14">
                  <c:v>2.07306399108367E-3</c:v>
                </c:pt>
                <c:pt idx="15">
                  <c:v>0.75604547227048902</c:v>
                </c:pt>
                <c:pt idx="16">
                  <c:v>0.20338982946627401</c:v>
                </c:pt>
                <c:pt idx="17">
                  <c:v>-0.72458518557774199</c:v>
                </c:pt>
                <c:pt idx="18">
                  <c:v>0.13458420150355699</c:v>
                </c:pt>
                <c:pt idx="19">
                  <c:v>2.59628692934178E-2</c:v>
                </c:pt>
                <c:pt idx="20">
                  <c:v>-0.44446321012193302</c:v>
                </c:pt>
                <c:pt idx="21">
                  <c:v>-3.71652280476507E-3</c:v>
                </c:pt>
                <c:pt idx="22">
                  <c:v>0.204087057631713</c:v>
                </c:pt>
                <c:pt idx="23">
                  <c:v>5.1852984091639798E-2</c:v>
                </c:pt>
                <c:pt idx="24">
                  <c:v>0.33676813516717702</c:v>
                </c:pt>
                <c:pt idx="25">
                  <c:v>-8.6257899573397204E-2</c:v>
                </c:pt>
                <c:pt idx="26">
                  <c:v>0.71655864778987699</c:v>
                </c:pt>
                <c:pt idx="27">
                  <c:v>-0.170474658099354</c:v>
                </c:pt>
                <c:pt idx="28">
                  <c:v>-0.85104826431701397</c:v>
                </c:pt>
                <c:pt idx="29">
                  <c:v>-0.76394688561442203</c:v>
                </c:pt>
                <c:pt idx="30">
                  <c:v>-0.19161941930769699</c:v>
                </c:pt>
                <c:pt idx="31">
                  <c:v>0.71720166011853803</c:v>
                </c:pt>
                <c:pt idx="32">
                  <c:v>1.06567495379118</c:v>
                </c:pt>
                <c:pt idx="33">
                  <c:v>0.18893153964689099</c:v>
                </c:pt>
                <c:pt idx="35">
                  <c:v>0.39647541302199302</c:v>
                </c:pt>
                <c:pt idx="36">
                  <c:v>-9.5818528209611106E-2</c:v>
                </c:pt>
                <c:pt idx="37">
                  <c:v>0.37613600294195698</c:v>
                </c:pt>
                <c:pt idx="38">
                  <c:v>0.31764730028925198</c:v>
                </c:pt>
                <c:pt idx="39">
                  <c:v>1.3019472599997051</c:v>
                </c:pt>
                <c:pt idx="40">
                  <c:v>9.1302015147552304E-2</c:v>
                </c:pt>
                <c:pt idx="41">
                  <c:v>0.98702222067971501</c:v>
                </c:pt>
                <c:pt idx="42">
                  <c:v>1.0532851992257191</c:v>
                </c:pt>
                <c:pt idx="43">
                  <c:v>0.68575513555578305</c:v>
                </c:pt>
                <c:pt idx="44">
                  <c:v>0.23635080158805</c:v>
                </c:pt>
                <c:pt idx="45">
                  <c:v>0.60107131118260804</c:v>
                </c:pt>
                <c:pt idx="46">
                  <c:v>4.1436177209118498E-3</c:v>
                </c:pt>
                <c:pt idx="47">
                  <c:v>0.25066315460913002</c:v>
                </c:pt>
                <c:pt idx="48">
                  <c:v>0.17916659719369299</c:v>
                </c:pt>
                <c:pt idx="49">
                  <c:v>0.19273071067134701</c:v>
                </c:pt>
                <c:pt idx="50">
                  <c:v>0.80842717426755495</c:v>
                </c:pt>
                <c:pt idx="51">
                  <c:v>4.14941341326375E-2</c:v>
                </c:pt>
                <c:pt idx="52">
                  <c:v>0.84876641234883998</c:v>
                </c:pt>
                <c:pt idx="53">
                  <c:v>1.0177809776527089</c:v>
                </c:pt>
                <c:pt idx="54">
                  <c:v>0.67833688571344497</c:v>
                </c:pt>
                <c:pt idx="55">
                  <c:v>-0.30822231080982598</c:v>
                </c:pt>
                <c:pt idx="56">
                  <c:v>0.27818736864523202</c:v>
                </c:pt>
                <c:pt idx="57">
                  <c:v>-0.4162788780394</c:v>
                </c:pt>
                <c:pt idx="58">
                  <c:v>1.063668169946145</c:v>
                </c:pt>
                <c:pt idx="59">
                  <c:v>6.7109176300733597E-2</c:v>
                </c:pt>
                <c:pt idx="60">
                  <c:v>0.69441656469826996</c:v>
                </c:pt>
                <c:pt idx="61">
                  <c:v>-0.105113502212888</c:v>
                </c:pt>
                <c:pt idx="62">
                  <c:v>0.27390200192509101</c:v>
                </c:pt>
                <c:pt idx="64">
                  <c:v>0.141735367755561</c:v>
                </c:pt>
                <c:pt idx="65">
                  <c:v>1.187266473274236</c:v>
                </c:pt>
                <c:pt idx="67">
                  <c:v>0.25826412342181898</c:v>
                </c:pt>
                <c:pt idx="68">
                  <c:v>0.656471862760031</c:v>
                </c:pt>
                <c:pt idx="69">
                  <c:v>0.19913170096949001</c:v>
                </c:pt>
                <c:pt idx="70">
                  <c:v>-0.49692690539491102</c:v>
                </c:pt>
                <c:pt idx="71">
                  <c:v>-1.196454474001545</c:v>
                </c:pt>
                <c:pt idx="72">
                  <c:v>-0.69548886045943004</c:v>
                </c:pt>
                <c:pt idx="73">
                  <c:v>-0.45857117833500999</c:v>
                </c:pt>
                <c:pt idx="74">
                  <c:v>-0.66630451462910301</c:v>
                </c:pt>
                <c:pt idx="75">
                  <c:v>-1.177679759276361</c:v>
                </c:pt>
                <c:pt idx="76">
                  <c:v>-0.77662770271406301</c:v>
                </c:pt>
                <c:pt idx="77">
                  <c:v>-1.3432942752938719</c:v>
                </c:pt>
                <c:pt idx="78">
                  <c:v>-0.82606990680760795</c:v>
                </c:pt>
                <c:pt idx="79">
                  <c:v>-0.71959154036702999</c:v>
                </c:pt>
                <c:pt idx="80">
                  <c:v>-0.17876734703349101</c:v>
                </c:pt>
                <c:pt idx="81">
                  <c:v>-0.61132151646868504</c:v>
                </c:pt>
                <c:pt idx="82">
                  <c:v>-0.401953671826005</c:v>
                </c:pt>
                <c:pt idx="83">
                  <c:v>-0.484610289365764</c:v>
                </c:pt>
                <c:pt idx="84">
                  <c:v>-0.57170340899788596</c:v>
                </c:pt>
                <c:pt idx="85">
                  <c:v>-1.344886889333397</c:v>
                </c:pt>
                <c:pt idx="86">
                  <c:v>-0.95586261337152001</c:v>
                </c:pt>
                <c:pt idx="87">
                  <c:v>0.31963780208007703</c:v>
                </c:pt>
                <c:pt idx="88">
                  <c:v>-0.99709395992896199</c:v>
                </c:pt>
                <c:pt idx="89">
                  <c:v>-0.84319861975660404</c:v>
                </c:pt>
                <c:pt idx="90">
                  <c:v>3.33226079360852E-2</c:v>
                </c:pt>
                <c:pt idx="91">
                  <c:v>0.42223050304869397</c:v>
                </c:pt>
              </c:numCache>
            </c:numRef>
          </c:xVal>
          <c:yVal>
            <c:numRef>
              <c:f>'GG Graphs2'!$U$2:$U$93</c:f>
              <c:numCache>
                <c:formatCode>General</c:formatCode>
                <c:ptCount val="92"/>
                <c:pt idx="7">
                  <c:v>-0.26267901062965399</c:v>
                </c:pt>
                <c:pt idx="8">
                  <c:v>-0.203258201479912</c:v>
                </c:pt>
                <c:pt idx="9">
                  <c:v>-0.26723459362983698</c:v>
                </c:pt>
                <c:pt idx="10">
                  <c:v>-0.24152760207653001</c:v>
                </c:pt>
                <c:pt idx="11">
                  <c:v>-0.172305107116699</c:v>
                </c:pt>
                <c:pt idx="12">
                  <c:v>-0.11592879891395599</c:v>
                </c:pt>
                <c:pt idx="13">
                  <c:v>-0.28288319706916798</c:v>
                </c:pt>
                <c:pt idx="14">
                  <c:v>-0.11137860268354401</c:v>
                </c:pt>
                <c:pt idx="15">
                  <c:v>-0.102441698312759</c:v>
                </c:pt>
                <c:pt idx="16">
                  <c:v>-9.8808400332927704E-2</c:v>
                </c:pt>
                <c:pt idx="17">
                  <c:v>-0.163454994559288</c:v>
                </c:pt>
                <c:pt idx="18">
                  <c:v>-0.18246440589427901</c:v>
                </c:pt>
                <c:pt idx="19">
                  <c:v>-0.21544140577316301</c:v>
                </c:pt>
                <c:pt idx="20">
                  <c:v>-0.25886321067810097</c:v>
                </c:pt>
                <c:pt idx="21">
                  <c:v>-0.120589196681976</c:v>
                </c:pt>
                <c:pt idx="22">
                  <c:v>-0.26135760545730602</c:v>
                </c:pt>
                <c:pt idx="23">
                  <c:v>-0.28588488698005698</c:v>
                </c:pt>
                <c:pt idx="24">
                  <c:v>-0.24960909783840199</c:v>
                </c:pt>
                <c:pt idx="25">
                  <c:v>-0.104400396347046</c:v>
                </c:pt>
                <c:pt idx="26">
                  <c:v>-0.23204790055751801</c:v>
                </c:pt>
                <c:pt idx="27">
                  <c:v>-0.47441840171813998</c:v>
                </c:pt>
                <c:pt idx="28">
                  <c:v>-0.165816500782967</c:v>
                </c:pt>
                <c:pt idx="29">
                  <c:v>-0.188048601150513</c:v>
                </c:pt>
                <c:pt idx="30">
                  <c:v>-0.189415797591209</c:v>
                </c:pt>
                <c:pt idx="31">
                  <c:v>-0.32112890481948902</c:v>
                </c:pt>
                <c:pt idx="32">
                  <c:v>-0.27965509891509999</c:v>
                </c:pt>
                <c:pt idx="33">
                  <c:v>-0.14114010334014901</c:v>
                </c:pt>
                <c:pt idx="34">
                  <c:v>-0.64382058382034302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48-7E47-B3D0-43D9D87356D7}"/>
            </c:ext>
          </c:extLst>
        </c:ser>
        <c:ser>
          <c:idx val="2"/>
          <c:order val="2"/>
          <c:tx>
            <c:strRef>
              <c:f>'GG Graphs2'!$V$1</c:f>
              <c:strCache>
                <c:ptCount val="1"/>
                <c:pt idx="0">
                  <c:v>Tech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'GG Graphs2'!$S$2:$S$93</c:f>
              <c:numCache>
                <c:formatCode>0.00</c:formatCode>
                <c:ptCount val="92"/>
                <c:pt idx="0">
                  <c:v>-1.6904312045982159</c:v>
                </c:pt>
                <c:pt idx="1">
                  <c:v>-0.30287296636462702</c:v>
                </c:pt>
                <c:pt idx="2">
                  <c:v>-0.85387679745582601</c:v>
                </c:pt>
                <c:pt idx="3">
                  <c:v>-0.28556307333026598</c:v>
                </c:pt>
                <c:pt idx="4">
                  <c:v>-1.0843774907198001</c:v>
                </c:pt>
                <c:pt idx="5">
                  <c:v>-0.49536939167590599</c:v>
                </c:pt>
                <c:pt idx="6">
                  <c:v>-1.719028332556956</c:v>
                </c:pt>
                <c:pt idx="7">
                  <c:v>0.84233926346634302</c:v>
                </c:pt>
                <c:pt idx="8">
                  <c:v>0.983511359841031</c:v>
                </c:pt>
                <c:pt idx="9">
                  <c:v>0.32100532865333398</c:v>
                </c:pt>
                <c:pt idx="10">
                  <c:v>0.40354839142068999</c:v>
                </c:pt>
                <c:pt idx="11">
                  <c:v>1.215801477236482</c:v>
                </c:pt>
                <c:pt idx="12">
                  <c:v>0.35221548981402301</c:v>
                </c:pt>
                <c:pt idx="13">
                  <c:v>0.65364620778010596</c:v>
                </c:pt>
                <c:pt idx="14">
                  <c:v>2.07306399108367E-3</c:v>
                </c:pt>
                <c:pt idx="15">
                  <c:v>0.75604547227048902</c:v>
                </c:pt>
                <c:pt idx="16">
                  <c:v>0.20338982946627401</c:v>
                </c:pt>
                <c:pt idx="17">
                  <c:v>-0.72458518557774199</c:v>
                </c:pt>
                <c:pt idx="18">
                  <c:v>0.13458420150355699</c:v>
                </c:pt>
                <c:pt idx="19">
                  <c:v>2.59628692934178E-2</c:v>
                </c:pt>
                <c:pt idx="20">
                  <c:v>-0.44446321012193302</c:v>
                </c:pt>
                <c:pt idx="21">
                  <c:v>-3.71652280476507E-3</c:v>
                </c:pt>
                <c:pt idx="22">
                  <c:v>0.204087057631713</c:v>
                </c:pt>
                <c:pt idx="23">
                  <c:v>5.1852984091639798E-2</c:v>
                </c:pt>
                <c:pt idx="24">
                  <c:v>0.33676813516717702</c:v>
                </c:pt>
                <c:pt idx="25">
                  <c:v>-8.6257899573397204E-2</c:v>
                </c:pt>
                <c:pt idx="26">
                  <c:v>0.71655864778987699</c:v>
                </c:pt>
                <c:pt idx="27">
                  <c:v>-0.170474658099354</c:v>
                </c:pt>
                <c:pt idx="28">
                  <c:v>-0.85104826431701397</c:v>
                </c:pt>
                <c:pt idx="29">
                  <c:v>-0.76394688561442203</c:v>
                </c:pt>
                <c:pt idx="30">
                  <c:v>-0.19161941930769699</c:v>
                </c:pt>
                <c:pt idx="31">
                  <c:v>0.71720166011853803</c:v>
                </c:pt>
                <c:pt idx="32">
                  <c:v>1.06567495379118</c:v>
                </c:pt>
                <c:pt idx="33">
                  <c:v>0.18893153964689099</c:v>
                </c:pt>
                <c:pt idx="35">
                  <c:v>0.39647541302199302</c:v>
                </c:pt>
                <c:pt idx="36">
                  <c:v>-9.5818528209611106E-2</c:v>
                </c:pt>
                <c:pt idx="37">
                  <c:v>0.37613600294195698</c:v>
                </c:pt>
                <c:pt idx="38">
                  <c:v>0.31764730028925198</c:v>
                </c:pt>
                <c:pt idx="39">
                  <c:v>1.3019472599997051</c:v>
                </c:pt>
                <c:pt idx="40">
                  <c:v>9.1302015147552304E-2</c:v>
                </c:pt>
                <c:pt idx="41">
                  <c:v>0.98702222067971501</c:v>
                </c:pt>
                <c:pt idx="42">
                  <c:v>1.0532851992257191</c:v>
                </c:pt>
                <c:pt idx="43">
                  <c:v>0.68575513555578305</c:v>
                </c:pt>
                <c:pt idx="44">
                  <c:v>0.23635080158805</c:v>
                </c:pt>
                <c:pt idx="45">
                  <c:v>0.60107131118260804</c:v>
                </c:pt>
                <c:pt idx="46">
                  <c:v>4.1436177209118498E-3</c:v>
                </c:pt>
                <c:pt idx="47">
                  <c:v>0.25066315460913002</c:v>
                </c:pt>
                <c:pt idx="48">
                  <c:v>0.17916659719369299</c:v>
                </c:pt>
                <c:pt idx="49">
                  <c:v>0.19273071067134701</c:v>
                </c:pt>
                <c:pt idx="50">
                  <c:v>0.80842717426755495</c:v>
                </c:pt>
                <c:pt idx="51">
                  <c:v>4.14941341326375E-2</c:v>
                </c:pt>
                <c:pt idx="52">
                  <c:v>0.84876641234883998</c:v>
                </c:pt>
                <c:pt idx="53">
                  <c:v>1.0177809776527089</c:v>
                </c:pt>
                <c:pt idx="54">
                  <c:v>0.67833688571344497</c:v>
                </c:pt>
                <c:pt idx="55">
                  <c:v>-0.30822231080982598</c:v>
                </c:pt>
                <c:pt idx="56">
                  <c:v>0.27818736864523202</c:v>
                </c:pt>
                <c:pt idx="57">
                  <c:v>-0.4162788780394</c:v>
                </c:pt>
                <c:pt idx="58">
                  <c:v>1.063668169946145</c:v>
                </c:pt>
                <c:pt idx="59">
                  <c:v>6.7109176300733597E-2</c:v>
                </c:pt>
                <c:pt idx="60">
                  <c:v>0.69441656469826996</c:v>
                </c:pt>
                <c:pt idx="61">
                  <c:v>-0.105113502212888</c:v>
                </c:pt>
                <c:pt idx="62">
                  <c:v>0.27390200192509101</c:v>
                </c:pt>
                <c:pt idx="64">
                  <c:v>0.141735367755561</c:v>
                </c:pt>
                <c:pt idx="65">
                  <c:v>1.187266473274236</c:v>
                </c:pt>
                <c:pt idx="67">
                  <c:v>0.25826412342181898</c:v>
                </c:pt>
                <c:pt idx="68">
                  <c:v>0.656471862760031</c:v>
                </c:pt>
                <c:pt idx="69">
                  <c:v>0.19913170096949001</c:v>
                </c:pt>
                <c:pt idx="70">
                  <c:v>-0.49692690539491102</c:v>
                </c:pt>
                <c:pt idx="71">
                  <c:v>-1.196454474001545</c:v>
                </c:pt>
                <c:pt idx="72">
                  <c:v>-0.69548886045943004</c:v>
                </c:pt>
                <c:pt idx="73">
                  <c:v>-0.45857117833500999</c:v>
                </c:pt>
                <c:pt idx="74">
                  <c:v>-0.66630451462910301</c:v>
                </c:pt>
                <c:pt idx="75">
                  <c:v>-1.177679759276361</c:v>
                </c:pt>
                <c:pt idx="76">
                  <c:v>-0.77662770271406301</c:v>
                </c:pt>
                <c:pt idx="77">
                  <c:v>-1.3432942752938719</c:v>
                </c:pt>
                <c:pt idx="78">
                  <c:v>-0.82606990680760795</c:v>
                </c:pt>
                <c:pt idx="79">
                  <c:v>-0.71959154036702999</c:v>
                </c:pt>
                <c:pt idx="80">
                  <c:v>-0.17876734703349101</c:v>
                </c:pt>
                <c:pt idx="81">
                  <c:v>-0.61132151646868504</c:v>
                </c:pt>
                <c:pt idx="82">
                  <c:v>-0.401953671826005</c:v>
                </c:pt>
                <c:pt idx="83">
                  <c:v>-0.484610289365764</c:v>
                </c:pt>
                <c:pt idx="84">
                  <c:v>-0.57170340899788596</c:v>
                </c:pt>
                <c:pt idx="85">
                  <c:v>-1.344886889333397</c:v>
                </c:pt>
                <c:pt idx="86">
                  <c:v>-0.95586261337152001</c:v>
                </c:pt>
                <c:pt idx="87">
                  <c:v>0.31963780208007703</c:v>
                </c:pt>
                <c:pt idx="88">
                  <c:v>-0.99709395992896199</c:v>
                </c:pt>
                <c:pt idx="89">
                  <c:v>-0.84319861975660404</c:v>
                </c:pt>
                <c:pt idx="90">
                  <c:v>3.33226079360852E-2</c:v>
                </c:pt>
                <c:pt idx="91">
                  <c:v>0.42223050304869397</c:v>
                </c:pt>
              </c:numCache>
            </c:numRef>
          </c:xVal>
          <c:yVal>
            <c:numRef>
              <c:f>'GG Graphs2'!$V$2:$V$93</c:f>
              <c:numCache>
                <c:formatCode>General</c:formatCode>
                <c:ptCount val="92"/>
                <c:pt idx="68">
                  <c:v>-0.123129196465015</c:v>
                </c:pt>
                <c:pt idx="69">
                  <c:v>-1.6449300572276102E-2</c:v>
                </c:pt>
                <c:pt idx="70">
                  <c:v>-0.116243802011013</c:v>
                </c:pt>
                <c:pt idx="71">
                  <c:v>-0.101009100675583</c:v>
                </c:pt>
                <c:pt idx="72">
                  <c:v>-0.12681469321250899</c:v>
                </c:pt>
                <c:pt idx="73">
                  <c:v>-8.0668702721595806E-2</c:v>
                </c:pt>
                <c:pt idx="74">
                  <c:v>-9.7549602389335605E-2</c:v>
                </c:pt>
                <c:pt idx="75">
                  <c:v>-9.9067099392414107E-2</c:v>
                </c:pt>
                <c:pt idx="76">
                  <c:v>-8.1486396491527599E-2</c:v>
                </c:pt>
                <c:pt idx="77">
                  <c:v>2.7047200128436099E-2</c:v>
                </c:pt>
                <c:pt idx="78">
                  <c:v>-5.9362098574638401E-2</c:v>
                </c:pt>
                <c:pt idx="79">
                  <c:v>-7.6770603656768799E-2</c:v>
                </c:pt>
                <c:pt idx="80">
                  <c:v>-0.12734529376029999</c:v>
                </c:pt>
                <c:pt idx="81">
                  <c:v>-6.6185101866722107E-2</c:v>
                </c:pt>
                <c:pt idx="82">
                  <c:v>-5.8945901691913598E-2</c:v>
                </c:pt>
                <c:pt idx="83">
                  <c:v>-4.3757099658250802E-2</c:v>
                </c:pt>
                <c:pt idx="84">
                  <c:v>-8.8191799819469494E-2</c:v>
                </c:pt>
                <c:pt idx="85">
                  <c:v>-3.87989990413189E-2</c:v>
                </c:pt>
                <c:pt idx="86">
                  <c:v>-9.7612097859382602E-2</c:v>
                </c:pt>
                <c:pt idx="87">
                  <c:v>-0.16193200647830999</c:v>
                </c:pt>
                <c:pt idx="88">
                  <c:v>-5.3053401410579702E-2</c:v>
                </c:pt>
                <c:pt idx="89">
                  <c:v>-5.1508199423551601E-2</c:v>
                </c:pt>
                <c:pt idx="90">
                  <c:v>-2.2802399471402199E-2</c:v>
                </c:pt>
                <c:pt idx="91">
                  <c:v>-0.35725209116935702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748-7E47-B3D0-43D9D87356D7}"/>
            </c:ext>
          </c:extLst>
        </c:ser>
        <c:ser>
          <c:idx val="3"/>
          <c:order val="3"/>
          <c:tx>
            <c:strRef>
              <c:f>'GG Graphs2'!$W$1</c:f>
              <c:strCache>
                <c:ptCount val="1"/>
                <c:pt idx="0">
                  <c:v>Science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'GG Graphs2'!$S$2:$S$93</c:f>
              <c:numCache>
                <c:formatCode>0.00</c:formatCode>
                <c:ptCount val="92"/>
                <c:pt idx="0">
                  <c:v>-1.6904312045982159</c:v>
                </c:pt>
                <c:pt idx="1">
                  <c:v>-0.30287296636462702</c:v>
                </c:pt>
                <c:pt idx="2">
                  <c:v>-0.85387679745582601</c:v>
                </c:pt>
                <c:pt idx="3">
                  <c:v>-0.28556307333026598</c:v>
                </c:pt>
                <c:pt idx="4">
                  <c:v>-1.0843774907198001</c:v>
                </c:pt>
                <c:pt idx="5">
                  <c:v>-0.49536939167590599</c:v>
                </c:pt>
                <c:pt idx="6">
                  <c:v>-1.719028332556956</c:v>
                </c:pt>
                <c:pt idx="7">
                  <c:v>0.84233926346634302</c:v>
                </c:pt>
                <c:pt idx="8">
                  <c:v>0.983511359841031</c:v>
                </c:pt>
                <c:pt idx="9">
                  <c:v>0.32100532865333398</c:v>
                </c:pt>
                <c:pt idx="10">
                  <c:v>0.40354839142068999</c:v>
                </c:pt>
                <c:pt idx="11">
                  <c:v>1.215801477236482</c:v>
                </c:pt>
                <c:pt idx="12">
                  <c:v>0.35221548981402301</c:v>
                </c:pt>
                <c:pt idx="13">
                  <c:v>0.65364620778010596</c:v>
                </c:pt>
                <c:pt idx="14">
                  <c:v>2.07306399108367E-3</c:v>
                </c:pt>
                <c:pt idx="15">
                  <c:v>0.75604547227048902</c:v>
                </c:pt>
                <c:pt idx="16">
                  <c:v>0.20338982946627401</c:v>
                </c:pt>
                <c:pt idx="17">
                  <c:v>-0.72458518557774199</c:v>
                </c:pt>
                <c:pt idx="18">
                  <c:v>0.13458420150355699</c:v>
                </c:pt>
                <c:pt idx="19">
                  <c:v>2.59628692934178E-2</c:v>
                </c:pt>
                <c:pt idx="20">
                  <c:v>-0.44446321012193302</c:v>
                </c:pt>
                <c:pt idx="21">
                  <c:v>-3.71652280476507E-3</c:v>
                </c:pt>
                <c:pt idx="22">
                  <c:v>0.204087057631713</c:v>
                </c:pt>
                <c:pt idx="23">
                  <c:v>5.1852984091639798E-2</c:v>
                </c:pt>
                <c:pt idx="24">
                  <c:v>0.33676813516717702</c:v>
                </c:pt>
                <c:pt idx="25">
                  <c:v>-8.6257899573397204E-2</c:v>
                </c:pt>
                <c:pt idx="26">
                  <c:v>0.71655864778987699</c:v>
                </c:pt>
                <c:pt idx="27">
                  <c:v>-0.170474658099354</c:v>
                </c:pt>
                <c:pt idx="28">
                  <c:v>-0.85104826431701397</c:v>
                </c:pt>
                <c:pt idx="29">
                  <c:v>-0.76394688561442203</c:v>
                </c:pt>
                <c:pt idx="30">
                  <c:v>-0.19161941930769699</c:v>
                </c:pt>
                <c:pt idx="31">
                  <c:v>0.71720166011853803</c:v>
                </c:pt>
                <c:pt idx="32">
                  <c:v>1.06567495379118</c:v>
                </c:pt>
                <c:pt idx="33">
                  <c:v>0.18893153964689099</c:v>
                </c:pt>
                <c:pt idx="35">
                  <c:v>0.39647541302199302</c:v>
                </c:pt>
                <c:pt idx="36">
                  <c:v>-9.5818528209611106E-2</c:v>
                </c:pt>
                <c:pt idx="37">
                  <c:v>0.37613600294195698</c:v>
                </c:pt>
                <c:pt idx="38">
                  <c:v>0.31764730028925198</c:v>
                </c:pt>
                <c:pt idx="39">
                  <c:v>1.3019472599997051</c:v>
                </c:pt>
                <c:pt idx="40">
                  <c:v>9.1302015147552304E-2</c:v>
                </c:pt>
                <c:pt idx="41">
                  <c:v>0.98702222067971501</c:v>
                </c:pt>
                <c:pt idx="42">
                  <c:v>1.0532851992257191</c:v>
                </c:pt>
                <c:pt idx="43">
                  <c:v>0.68575513555578305</c:v>
                </c:pt>
                <c:pt idx="44">
                  <c:v>0.23635080158805</c:v>
                </c:pt>
                <c:pt idx="45">
                  <c:v>0.60107131118260804</c:v>
                </c:pt>
                <c:pt idx="46">
                  <c:v>4.1436177209118498E-3</c:v>
                </c:pt>
                <c:pt idx="47">
                  <c:v>0.25066315460913002</c:v>
                </c:pt>
                <c:pt idx="48">
                  <c:v>0.17916659719369299</c:v>
                </c:pt>
                <c:pt idx="49">
                  <c:v>0.19273071067134701</c:v>
                </c:pt>
                <c:pt idx="50">
                  <c:v>0.80842717426755495</c:v>
                </c:pt>
                <c:pt idx="51">
                  <c:v>4.14941341326375E-2</c:v>
                </c:pt>
                <c:pt idx="52">
                  <c:v>0.84876641234883998</c:v>
                </c:pt>
                <c:pt idx="53">
                  <c:v>1.0177809776527089</c:v>
                </c:pt>
                <c:pt idx="54">
                  <c:v>0.67833688571344497</c:v>
                </c:pt>
                <c:pt idx="55">
                  <c:v>-0.30822231080982598</c:v>
                </c:pt>
                <c:pt idx="56">
                  <c:v>0.27818736864523202</c:v>
                </c:pt>
                <c:pt idx="57">
                  <c:v>-0.4162788780394</c:v>
                </c:pt>
                <c:pt idx="58">
                  <c:v>1.063668169946145</c:v>
                </c:pt>
                <c:pt idx="59">
                  <c:v>6.7109176300733597E-2</c:v>
                </c:pt>
                <c:pt idx="60">
                  <c:v>0.69441656469826996</c:v>
                </c:pt>
                <c:pt idx="61">
                  <c:v>-0.105113502212888</c:v>
                </c:pt>
                <c:pt idx="62">
                  <c:v>0.27390200192509101</c:v>
                </c:pt>
                <c:pt idx="64">
                  <c:v>0.141735367755561</c:v>
                </c:pt>
                <c:pt idx="65">
                  <c:v>1.187266473274236</c:v>
                </c:pt>
                <c:pt idx="67">
                  <c:v>0.25826412342181898</c:v>
                </c:pt>
                <c:pt idx="68">
                  <c:v>0.656471862760031</c:v>
                </c:pt>
                <c:pt idx="69">
                  <c:v>0.19913170096949001</c:v>
                </c:pt>
                <c:pt idx="70">
                  <c:v>-0.49692690539491102</c:v>
                </c:pt>
                <c:pt idx="71">
                  <c:v>-1.196454474001545</c:v>
                </c:pt>
                <c:pt idx="72">
                  <c:v>-0.69548886045943004</c:v>
                </c:pt>
                <c:pt idx="73">
                  <c:v>-0.45857117833500999</c:v>
                </c:pt>
                <c:pt idx="74">
                  <c:v>-0.66630451462910301</c:v>
                </c:pt>
                <c:pt idx="75">
                  <c:v>-1.177679759276361</c:v>
                </c:pt>
                <c:pt idx="76">
                  <c:v>-0.77662770271406301</c:v>
                </c:pt>
                <c:pt idx="77">
                  <c:v>-1.3432942752938719</c:v>
                </c:pt>
                <c:pt idx="78">
                  <c:v>-0.82606990680760795</c:v>
                </c:pt>
                <c:pt idx="79">
                  <c:v>-0.71959154036702999</c:v>
                </c:pt>
                <c:pt idx="80">
                  <c:v>-0.17876734703349101</c:v>
                </c:pt>
                <c:pt idx="81">
                  <c:v>-0.61132151646868504</c:v>
                </c:pt>
                <c:pt idx="82">
                  <c:v>-0.401953671826005</c:v>
                </c:pt>
                <c:pt idx="83">
                  <c:v>-0.484610289365764</c:v>
                </c:pt>
                <c:pt idx="84">
                  <c:v>-0.57170340899788596</c:v>
                </c:pt>
                <c:pt idx="85">
                  <c:v>-1.344886889333397</c:v>
                </c:pt>
                <c:pt idx="86">
                  <c:v>-0.95586261337152001</c:v>
                </c:pt>
                <c:pt idx="87">
                  <c:v>0.31963780208007703</c:v>
                </c:pt>
                <c:pt idx="88">
                  <c:v>-0.99709395992896199</c:v>
                </c:pt>
                <c:pt idx="89">
                  <c:v>-0.84319861975660404</c:v>
                </c:pt>
                <c:pt idx="90">
                  <c:v>3.33226079360852E-2</c:v>
                </c:pt>
                <c:pt idx="91">
                  <c:v>0.42223050304869397</c:v>
                </c:pt>
              </c:numCache>
            </c:numRef>
          </c:xVal>
          <c:yVal>
            <c:numRef>
              <c:f>'GG Graphs2'!$W$2:$W$93</c:f>
              <c:numCache>
                <c:formatCode>General</c:formatCode>
                <c:ptCount val="92"/>
                <c:pt idx="0">
                  <c:v>-0.17097979784011799</c:v>
                </c:pt>
                <c:pt idx="1">
                  <c:v>-9.5717303454875904E-2</c:v>
                </c:pt>
                <c:pt idx="2">
                  <c:v>-4.4919800013303798E-2</c:v>
                </c:pt>
                <c:pt idx="3">
                  <c:v>-1.9171000458300101E-3</c:v>
                </c:pt>
                <c:pt idx="4">
                  <c:v>-2.7612999081611599E-2</c:v>
                </c:pt>
                <c:pt idx="5">
                  <c:v>-0.14793440699577301</c:v>
                </c:pt>
                <c:pt idx="6">
                  <c:v>-0.13346320390701299</c:v>
                </c:pt>
                <c:pt idx="78" formatCode="0.00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748-7E47-B3D0-43D9D87356D7}"/>
            </c:ext>
          </c:extLst>
        </c:ser>
        <c:ser>
          <c:idx val="4"/>
          <c:order val="4"/>
          <c:tx>
            <c:strRef>
              <c:f>'GG Graphs2'!$X$1</c:f>
              <c:strCache>
                <c:ptCount val="1"/>
                <c:pt idx="0">
                  <c:v>Other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dPt>
            <c:idx val="58"/>
            <c:marker>
              <c:symbol val="circle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4-0748-7E47-B3D0-43D9D87356D7}"/>
              </c:ext>
            </c:extLst>
          </c:dPt>
          <c:xVal>
            <c:numRef>
              <c:f>'GG Graphs2'!$S$2:$S$93</c:f>
              <c:numCache>
                <c:formatCode>0.00</c:formatCode>
                <c:ptCount val="92"/>
                <c:pt idx="0">
                  <c:v>-1.6904312045982159</c:v>
                </c:pt>
                <c:pt idx="1">
                  <c:v>-0.30287296636462702</c:v>
                </c:pt>
                <c:pt idx="2">
                  <c:v>-0.85387679745582601</c:v>
                </c:pt>
                <c:pt idx="3">
                  <c:v>-0.28556307333026598</c:v>
                </c:pt>
                <c:pt idx="4">
                  <c:v>-1.0843774907198001</c:v>
                </c:pt>
                <c:pt idx="5">
                  <c:v>-0.49536939167590599</c:v>
                </c:pt>
                <c:pt idx="6">
                  <c:v>-1.719028332556956</c:v>
                </c:pt>
                <c:pt idx="7">
                  <c:v>0.84233926346634302</c:v>
                </c:pt>
                <c:pt idx="8">
                  <c:v>0.983511359841031</c:v>
                </c:pt>
                <c:pt idx="9">
                  <c:v>0.32100532865333398</c:v>
                </c:pt>
                <c:pt idx="10">
                  <c:v>0.40354839142068999</c:v>
                </c:pt>
                <c:pt idx="11">
                  <c:v>1.215801477236482</c:v>
                </c:pt>
                <c:pt idx="12">
                  <c:v>0.35221548981402301</c:v>
                </c:pt>
                <c:pt idx="13">
                  <c:v>0.65364620778010596</c:v>
                </c:pt>
                <c:pt idx="14">
                  <c:v>2.07306399108367E-3</c:v>
                </c:pt>
                <c:pt idx="15">
                  <c:v>0.75604547227048902</c:v>
                </c:pt>
                <c:pt idx="16">
                  <c:v>0.20338982946627401</c:v>
                </c:pt>
                <c:pt idx="17">
                  <c:v>-0.72458518557774199</c:v>
                </c:pt>
                <c:pt idx="18">
                  <c:v>0.13458420150355699</c:v>
                </c:pt>
                <c:pt idx="19">
                  <c:v>2.59628692934178E-2</c:v>
                </c:pt>
                <c:pt idx="20">
                  <c:v>-0.44446321012193302</c:v>
                </c:pt>
                <c:pt idx="21">
                  <c:v>-3.71652280476507E-3</c:v>
                </c:pt>
                <c:pt idx="22">
                  <c:v>0.204087057631713</c:v>
                </c:pt>
                <c:pt idx="23">
                  <c:v>5.1852984091639798E-2</c:v>
                </c:pt>
                <c:pt idx="24">
                  <c:v>0.33676813516717702</c:v>
                </c:pt>
                <c:pt idx="25">
                  <c:v>-8.6257899573397204E-2</c:v>
                </c:pt>
                <c:pt idx="26">
                  <c:v>0.71655864778987699</c:v>
                </c:pt>
                <c:pt idx="27">
                  <c:v>-0.170474658099354</c:v>
                </c:pt>
                <c:pt idx="28">
                  <c:v>-0.85104826431701397</c:v>
                </c:pt>
                <c:pt idx="29">
                  <c:v>-0.76394688561442203</c:v>
                </c:pt>
                <c:pt idx="30">
                  <c:v>-0.19161941930769699</c:v>
                </c:pt>
                <c:pt idx="31">
                  <c:v>0.71720166011853803</c:v>
                </c:pt>
                <c:pt idx="32">
                  <c:v>1.06567495379118</c:v>
                </c:pt>
                <c:pt idx="33">
                  <c:v>0.18893153964689099</c:v>
                </c:pt>
                <c:pt idx="35">
                  <c:v>0.39647541302199302</c:v>
                </c:pt>
                <c:pt idx="36">
                  <c:v>-9.5818528209611106E-2</c:v>
                </c:pt>
                <c:pt idx="37">
                  <c:v>0.37613600294195698</c:v>
                </c:pt>
                <c:pt idx="38">
                  <c:v>0.31764730028925198</c:v>
                </c:pt>
                <c:pt idx="39">
                  <c:v>1.3019472599997051</c:v>
                </c:pt>
                <c:pt idx="40">
                  <c:v>9.1302015147552304E-2</c:v>
                </c:pt>
                <c:pt idx="41">
                  <c:v>0.98702222067971501</c:v>
                </c:pt>
                <c:pt idx="42">
                  <c:v>1.0532851992257191</c:v>
                </c:pt>
                <c:pt idx="43">
                  <c:v>0.68575513555578305</c:v>
                </c:pt>
                <c:pt idx="44">
                  <c:v>0.23635080158805</c:v>
                </c:pt>
                <c:pt idx="45">
                  <c:v>0.60107131118260804</c:v>
                </c:pt>
                <c:pt idx="46">
                  <c:v>4.1436177209118498E-3</c:v>
                </c:pt>
                <c:pt idx="47">
                  <c:v>0.25066315460913002</c:v>
                </c:pt>
                <c:pt idx="48">
                  <c:v>0.17916659719369299</c:v>
                </c:pt>
                <c:pt idx="49">
                  <c:v>0.19273071067134701</c:v>
                </c:pt>
                <c:pt idx="50">
                  <c:v>0.80842717426755495</c:v>
                </c:pt>
                <c:pt idx="51">
                  <c:v>4.14941341326375E-2</c:v>
                </c:pt>
                <c:pt idx="52">
                  <c:v>0.84876641234883998</c:v>
                </c:pt>
                <c:pt idx="53">
                  <c:v>1.0177809776527089</c:v>
                </c:pt>
                <c:pt idx="54">
                  <c:v>0.67833688571344497</c:v>
                </c:pt>
                <c:pt idx="55">
                  <c:v>-0.30822231080982598</c:v>
                </c:pt>
                <c:pt idx="56">
                  <c:v>0.27818736864523202</c:v>
                </c:pt>
                <c:pt idx="57">
                  <c:v>-0.4162788780394</c:v>
                </c:pt>
                <c:pt idx="58">
                  <c:v>1.063668169946145</c:v>
                </c:pt>
                <c:pt idx="59">
                  <c:v>6.7109176300733597E-2</c:v>
                </c:pt>
                <c:pt idx="60">
                  <c:v>0.69441656469826996</c:v>
                </c:pt>
                <c:pt idx="61">
                  <c:v>-0.105113502212888</c:v>
                </c:pt>
                <c:pt idx="62">
                  <c:v>0.27390200192509101</c:v>
                </c:pt>
                <c:pt idx="64">
                  <c:v>0.141735367755561</c:v>
                </c:pt>
                <c:pt idx="65">
                  <c:v>1.187266473274236</c:v>
                </c:pt>
                <c:pt idx="67">
                  <c:v>0.25826412342181898</c:v>
                </c:pt>
                <c:pt idx="68">
                  <c:v>0.656471862760031</c:v>
                </c:pt>
                <c:pt idx="69">
                  <c:v>0.19913170096949001</c:v>
                </c:pt>
                <c:pt idx="70">
                  <c:v>-0.49692690539491102</c:v>
                </c:pt>
                <c:pt idx="71">
                  <c:v>-1.196454474001545</c:v>
                </c:pt>
                <c:pt idx="72">
                  <c:v>-0.69548886045943004</c:v>
                </c:pt>
                <c:pt idx="73">
                  <c:v>-0.45857117833500999</c:v>
                </c:pt>
                <c:pt idx="74">
                  <c:v>-0.66630451462910301</c:v>
                </c:pt>
                <c:pt idx="75">
                  <c:v>-1.177679759276361</c:v>
                </c:pt>
                <c:pt idx="76">
                  <c:v>-0.77662770271406301</c:v>
                </c:pt>
                <c:pt idx="77">
                  <c:v>-1.3432942752938719</c:v>
                </c:pt>
                <c:pt idx="78">
                  <c:v>-0.82606990680760795</c:v>
                </c:pt>
                <c:pt idx="79">
                  <c:v>-0.71959154036702999</c:v>
                </c:pt>
                <c:pt idx="80">
                  <c:v>-0.17876734703349101</c:v>
                </c:pt>
                <c:pt idx="81">
                  <c:v>-0.61132151646868504</c:v>
                </c:pt>
                <c:pt idx="82">
                  <c:v>-0.401953671826005</c:v>
                </c:pt>
                <c:pt idx="83">
                  <c:v>-0.484610289365764</c:v>
                </c:pt>
                <c:pt idx="84">
                  <c:v>-0.57170340899788596</c:v>
                </c:pt>
                <c:pt idx="85">
                  <c:v>-1.344886889333397</c:v>
                </c:pt>
                <c:pt idx="86">
                  <c:v>-0.95586261337152001</c:v>
                </c:pt>
                <c:pt idx="87">
                  <c:v>0.31963780208007703</c:v>
                </c:pt>
                <c:pt idx="88">
                  <c:v>-0.99709395992896199</c:v>
                </c:pt>
                <c:pt idx="89">
                  <c:v>-0.84319861975660404</c:v>
                </c:pt>
                <c:pt idx="90">
                  <c:v>3.33226079360852E-2</c:v>
                </c:pt>
                <c:pt idx="91">
                  <c:v>0.42223050304869397</c:v>
                </c:pt>
              </c:numCache>
            </c:numRef>
          </c:xVal>
          <c:yVal>
            <c:numRef>
              <c:f>'GG Graphs2'!$X$2:$X$93</c:f>
              <c:numCache>
                <c:formatCode>General</c:formatCode>
                <c:ptCount val="92"/>
                <c:pt idx="51">
                  <c:v>-0.15363749861717199</c:v>
                </c:pt>
                <c:pt idx="52">
                  <c:v>-0.15576949715614299</c:v>
                </c:pt>
                <c:pt idx="53">
                  <c:v>-0.19304150342941301</c:v>
                </c:pt>
                <c:pt idx="54">
                  <c:v>-0.214998304843903</c:v>
                </c:pt>
                <c:pt idx="55">
                  <c:v>-5.9419300407171201E-2</c:v>
                </c:pt>
                <c:pt idx="56">
                  <c:v>-0.146005094051361</c:v>
                </c:pt>
                <c:pt idx="57">
                  <c:v>-0.130938395857811</c:v>
                </c:pt>
                <c:pt idx="58">
                  <c:v>-0.19144140183925601</c:v>
                </c:pt>
                <c:pt idx="59">
                  <c:v>-0.14758010208606701</c:v>
                </c:pt>
                <c:pt idx="60">
                  <c:v>-8.2774497568607303E-2</c:v>
                </c:pt>
                <c:pt idx="61">
                  <c:v>-0.16036610305309301</c:v>
                </c:pt>
                <c:pt idx="62">
                  <c:v>-0.10119610279798499</c:v>
                </c:pt>
                <c:pt idx="63" formatCode="0.00000">
                  <c:v>4.0728498250245999E-2</c:v>
                </c:pt>
                <c:pt idx="64">
                  <c:v>-0.135450795292854</c:v>
                </c:pt>
                <c:pt idx="65">
                  <c:v>-0.196639403700829</c:v>
                </c:pt>
                <c:pt idx="66">
                  <c:v>-0.195716097950935</c:v>
                </c:pt>
                <c:pt idx="67">
                  <c:v>-0.167839005589485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748-7E47-B3D0-43D9D87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7071680"/>
        <c:axId val="-617063264"/>
      </c:scatterChart>
      <c:valAx>
        <c:axId val="-61707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0"/>
                  <a:t>Average</a:t>
                </a:r>
                <a:r>
                  <a:rPr lang="en-US" sz="1400" b="0" baseline="0"/>
                  <a:t> of 5 Normalized Characteristics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0.58956392950881098"/>
              <c:y val="0.121561325104632"/>
            </c:manualLayout>
          </c:layout>
          <c:overlay val="0"/>
        </c:title>
        <c:numFmt formatCode="0.0" sourceLinked="0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617063264"/>
        <c:crosses val="autoZero"/>
        <c:crossBetween val="midCat"/>
      </c:valAx>
      <c:valAx>
        <c:axId val="-617063264"/>
        <c:scaling>
          <c:orientation val="minMax"/>
          <c:min val="-0.5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0.0" sourceLinked="0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617071680"/>
        <c:crosses val="autoZero"/>
        <c:crossBetween val="midCat"/>
        <c:majorUnit val="0.1"/>
      </c:valAx>
    </c:plotArea>
    <c:legend>
      <c:legendPos val="l"/>
      <c:layout>
        <c:manualLayout>
          <c:xMode val="edge"/>
          <c:yMode val="edge"/>
          <c:x val="0.22440081502970027"/>
          <c:y val="0.66256791764665779"/>
          <c:w val="0.11314737618582001"/>
          <c:h val="0.23953216996524099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'College Grad 3-year-av'!$B$5:$B$112</c:f>
              <c:numCache>
                <c:formatCode>General</c:formatCode>
                <c:ptCount val="108"/>
                <c:pt idx="0">
                  <c:v>1899</c:v>
                </c:pt>
                <c:pt idx="1">
                  <c:v>1900</c:v>
                </c:pt>
                <c:pt idx="2">
                  <c:v>1901</c:v>
                </c:pt>
                <c:pt idx="3">
                  <c:v>1902</c:v>
                </c:pt>
                <c:pt idx="4">
                  <c:v>1903</c:v>
                </c:pt>
                <c:pt idx="5">
                  <c:v>1904</c:v>
                </c:pt>
                <c:pt idx="6">
                  <c:v>1905</c:v>
                </c:pt>
                <c:pt idx="7">
                  <c:v>1906</c:v>
                </c:pt>
                <c:pt idx="8">
                  <c:v>1907</c:v>
                </c:pt>
                <c:pt idx="9">
                  <c:v>1908</c:v>
                </c:pt>
                <c:pt idx="10">
                  <c:v>1909</c:v>
                </c:pt>
                <c:pt idx="11">
                  <c:v>1910</c:v>
                </c:pt>
                <c:pt idx="12">
                  <c:v>1911</c:v>
                </c:pt>
                <c:pt idx="13">
                  <c:v>1912</c:v>
                </c:pt>
                <c:pt idx="14">
                  <c:v>1913</c:v>
                </c:pt>
                <c:pt idx="15">
                  <c:v>1914</c:v>
                </c:pt>
                <c:pt idx="16">
                  <c:v>1915</c:v>
                </c:pt>
                <c:pt idx="17">
                  <c:v>1916</c:v>
                </c:pt>
                <c:pt idx="18">
                  <c:v>1917</c:v>
                </c:pt>
                <c:pt idx="19">
                  <c:v>1918</c:v>
                </c:pt>
                <c:pt idx="20">
                  <c:v>1919</c:v>
                </c:pt>
                <c:pt idx="21">
                  <c:v>1920</c:v>
                </c:pt>
                <c:pt idx="22">
                  <c:v>1921</c:v>
                </c:pt>
                <c:pt idx="23">
                  <c:v>1922</c:v>
                </c:pt>
                <c:pt idx="24">
                  <c:v>1923</c:v>
                </c:pt>
                <c:pt idx="25">
                  <c:v>1924</c:v>
                </c:pt>
                <c:pt idx="26">
                  <c:v>1925</c:v>
                </c:pt>
                <c:pt idx="27">
                  <c:v>1926</c:v>
                </c:pt>
                <c:pt idx="28">
                  <c:v>1927</c:v>
                </c:pt>
                <c:pt idx="29">
                  <c:v>1928</c:v>
                </c:pt>
                <c:pt idx="30">
                  <c:v>1929</c:v>
                </c:pt>
                <c:pt idx="31">
                  <c:v>1930</c:v>
                </c:pt>
                <c:pt idx="32">
                  <c:v>1931</c:v>
                </c:pt>
                <c:pt idx="33">
                  <c:v>1932</c:v>
                </c:pt>
                <c:pt idx="34">
                  <c:v>1933</c:v>
                </c:pt>
                <c:pt idx="35">
                  <c:v>1934</c:v>
                </c:pt>
                <c:pt idx="36">
                  <c:v>1935</c:v>
                </c:pt>
                <c:pt idx="37">
                  <c:v>1936</c:v>
                </c:pt>
                <c:pt idx="38">
                  <c:v>1937</c:v>
                </c:pt>
                <c:pt idx="39">
                  <c:v>1938</c:v>
                </c:pt>
                <c:pt idx="40">
                  <c:v>1939</c:v>
                </c:pt>
                <c:pt idx="41">
                  <c:v>1940</c:v>
                </c:pt>
                <c:pt idx="42">
                  <c:v>1941</c:v>
                </c:pt>
                <c:pt idx="43">
                  <c:v>1942</c:v>
                </c:pt>
                <c:pt idx="44">
                  <c:v>1943</c:v>
                </c:pt>
                <c:pt idx="45">
                  <c:v>1944</c:v>
                </c:pt>
                <c:pt idx="46">
                  <c:v>1945</c:v>
                </c:pt>
                <c:pt idx="47">
                  <c:v>1946</c:v>
                </c:pt>
                <c:pt idx="48">
                  <c:v>1947</c:v>
                </c:pt>
                <c:pt idx="49">
                  <c:v>1948</c:v>
                </c:pt>
                <c:pt idx="50">
                  <c:v>1949</c:v>
                </c:pt>
                <c:pt idx="51">
                  <c:v>1950</c:v>
                </c:pt>
                <c:pt idx="52">
                  <c:v>1951</c:v>
                </c:pt>
                <c:pt idx="53">
                  <c:v>1952</c:v>
                </c:pt>
                <c:pt idx="54">
                  <c:v>1953</c:v>
                </c:pt>
                <c:pt idx="55">
                  <c:v>1954</c:v>
                </c:pt>
                <c:pt idx="56">
                  <c:v>1955</c:v>
                </c:pt>
                <c:pt idx="57">
                  <c:v>1956</c:v>
                </c:pt>
                <c:pt idx="58">
                  <c:v>1957</c:v>
                </c:pt>
                <c:pt idx="59">
                  <c:v>1958</c:v>
                </c:pt>
                <c:pt idx="60">
                  <c:v>1959</c:v>
                </c:pt>
                <c:pt idx="61">
                  <c:v>1960</c:v>
                </c:pt>
                <c:pt idx="62">
                  <c:v>1961</c:v>
                </c:pt>
                <c:pt idx="63">
                  <c:v>1962</c:v>
                </c:pt>
                <c:pt idx="64">
                  <c:v>1963</c:v>
                </c:pt>
                <c:pt idx="65">
                  <c:v>1964</c:v>
                </c:pt>
                <c:pt idx="66">
                  <c:v>1965</c:v>
                </c:pt>
                <c:pt idx="67">
                  <c:v>1966</c:v>
                </c:pt>
                <c:pt idx="68">
                  <c:v>1967</c:v>
                </c:pt>
                <c:pt idx="69">
                  <c:v>1968</c:v>
                </c:pt>
                <c:pt idx="70">
                  <c:v>1969</c:v>
                </c:pt>
                <c:pt idx="71">
                  <c:v>1970</c:v>
                </c:pt>
                <c:pt idx="72">
                  <c:v>1971</c:v>
                </c:pt>
                <c:pt idx="73">
                  <c:v>1972</c:v>
                </c:pt>
                <c:pt idx="74">
                  <c:v>1973</c:v>
                </c:pt>
                <c:pt idx="75">
                  <c:v>1974</c:v>
                </c:pt>
                <c:pt idx="76">
                  <c:v>1975</c:v>
                </c:pt>
                <c:pt idx="77">
                  <c:v>1976</c:v>
                </c:pt>
                <c:pt idx="78">
                  <c:v>1977</c:v>
                </c:pt>
                <c:pt idx="79">
                  <c:v>1978</c:v>
                </c:pt>
                <c:pt idx="80">
                  <c:v>1979</c:v>
                </c:pt>
                <c:pt idx="81">
                  <c:v>1980</c:v>
                </c:pt>
                <c:pt idx="82">
                  <c:v>1981</c:v>
                </c:pt>
                <c:pt idx="83">
                  <c:v>1982</c:v>
                </c:pt>
                <c:pt idx="84">
                  <c:v>1983</c:v>
                </c:pt>
                <c:pt idx="85">
                  <c:v>1984</c:v>
                </c:pt>
                <c:pt idx="86">
                  <c:v>1985</c:v>
                </c:pt>
                <c:pt idx="87">
                  <c:v>1986</c:v>
                </c:pt>
                <c:pt idx="88">
                  <c:v>1987</c:v>
                </c:pt>
                <c:pt idx="89">
                  <c:v>1988</c:v>
                </c:pt>
                <c:pt idx="90">
                  <c:v>1989</c:v>
                </c:pt>
                <c:pt idx="91">
                  <c:v>1990</c:v>
                </c:pt>
                <c:pt idx="92">
                  <c:v>1991</c:v>
                </c:pt>
                <c:pt idx="93">
                  <c:v>1992</c:v>
                </c:pt>
                <c:pt idx="94">
                  <c:v>1993</c:v>
                </c:pt>
                <c:pt idx="95">
                  <c:v>1994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</c:numCache>
            </c:numRef>
          </c:xVal>
          <c:yVal>
            <c:numRef>
              <c:f>'College Grad 3-year-av'!$C$5:$C$112</c:f>
              <c:numCache>
                <c:formatCode>0.0000</c:formatCode>
                <c:ptCount val="108"/>
                <c:pt idx="0">
                  <c:v>2.1979666666666665E-2</c:v>
                </c:pt>
                <c:pt idx="1">
                  <c:v>2.4132566666666671E-2</c:v>
                </c:pt>
                <c:pt idx="2">
                  <c:v>2.5769266666666669E-2</c:v>
                </c:pt>
                <c:pt idx="3">
                  <c:v>2.5168699999999999E-2</c:v>
                </c:pt>
                <c:pt idx="4">
                  <c:v>2.41362E-2</c:v>
                </c:pt>
                <c:pt idx="5">
                  <c:v>2.2660766666666665E-2</c:v>
                </c:pt>
                <c:pt idx="6">
                  <c:v>2.3596766666666668E-2</c:v>
                </c:pt>
                <c:pt idx="7">
                  <c:v>2.5523599999999997E-2</c:v>
                </c:pt>
                <c:pt idx="8">
                  <c:v>2.6585066666666667E-2</c:v>
                </c:pt>
                <c:pt idx="9">
                  <c:v>2.7035166666666666E-2</c:v>
                </c:pt>
                <c:pt idx="10">
                  <c:v>2.6149800000000001E-2</c:v>
                </c:pt>
                <c:pt idx="11">
                  <c:v>2.6225333333333333E-2</c:v>
                </c:pt>
                <c:pt idx="12">
                  <c:v>2.8222366666666665E-2</c:v>
                </c:pt>
                <c:pt idx="13">
                  <c:v>3.0875366666666668E-2</c:v>
                </c:pt>
                <c:pt idx="14">
                  <c:v>3.1939033333333332E-2</c:v>
                </c:pt>
                <c:pt idx="15">
                  <c:v>3.0990933333333331E-2</c:v>
                </c:pt>
                <c:pt idx="16">
                  <c:v>3.1533733333333334E-2</c:v>
                </c:pt>
                <c:pt idx="17">
                  <c:v>3.3613999999999998E-2</c:v>
                </c:pt>
                <c:pt idx="18">
                  <c:v>3.4766333333333337E-2</c:v>
                </c:pt>
                <c:pt idx="19">
                  <c:v>3.5557833333333337E-2</c:v>
                </c:pt>
                <c:pt idx="20">
                  <c:v>3.6103133333333336E-2</c:v>
                </c:pt>
                <c:pt idx="21">
                  <c:v>3.7158266666666669E-2</c:v>
                </c:pt>
                <c:pt idx="22">
                  <c:v>3.7580099999999998E-2</c:v>
                </c:pt>
                <c:pt idx="23">
                  <c:v>3.7818200000000003E-2</c:v>
                </c:pt>
                <c:pt idx="24">
                  <c:v>3.9183766666666668E-2</c:v>
                </c:pt>
                <c:pt idx="25">
                  <c:v>4.1677899999999997E-2</c:v>
                </c:pt>
                <c:pt idx="26">
                  <c:v>4.4063999999999999E-2</c:v>
                </c:pt>
                <c:pt idx="27">
                  <c:v>4.7367099999999995E-2</c:v>
                </c:pt>
                <c:pt idx="28">
                  <c:v>4.9230599999999992E-2</c:v>
                </c:pt>
                <c:pt idx="29">
                  <c:v>5.0657100000000004E-2</c:v>
                </c:pt>
                <c:pt idx="30">
                  <c:v>5.1776966666666667E-2</c:v>
                </c:pt>
                <c:pt idx="31">
                  <c:v>5.2887266666666675E-2</c:v>
                </c:pt>
                <c:pt idx="32">
                  <c:v>5.4844333333333328E-2</c:v>
                </c:pt>
                <c:pt idx="33">
                  <c:v>5.3537533333333331E-2</c:v>
                </c:pt>
                <c:pt idx="34">
                  <c:v>5.3000400000000003E-2</c:v>
                </c:pt>
                <c:pt idx="35">
                  <c:v>5.2005199999999994E-2</c:v>
                </c:pt>
                <c:pt idx="36">
                  <c:v>5.3023600000000004E-2</c:v>
                </c:pt>
                <c:pt idx="37">
                  <c:v>5.3614166666666664E-2</c:v>
                </c:pt>
                <c:pt idx="38">
                  <c:v>5.3894466666666668E-2</c:v>
                </c:pt>
                <c:pt idx="39">
                  <c:v>5.3143866666666671E-2</c:v>
                </c:pt>
                <c:pt idx="40">
                  <c:v>5.4931133333333333E-2</c:v>
                </c:pt>
                <c:pt idx="41">
                  <c:v>5.6017000000000004E-2</c:v>
                </c:pt>
                <c:pt idx="42">
                  <c:v>5.8150399999999998E-2</c:v>
                </c:pt>
                <c:pt idx="43">
                  <c:v>5.7282133333333339E-2</c:v>
                </c:pt>
                <c:pt idx="44">
                  <c:v>6.038403333333333E-2</c:v>
                </c:pt>
                <c:pt idx="45">
                  <c:v>6.1143799999999998E-2</c:v>
                </c:pt>
                <c:pt idx="46">
                  <c:v>6.3145099999999996E-2</c:v>
                </c:pt>
                <c:pt idx="47">
                  <c:v>6.1737833333333332E-2</c:v>
                </c:pt>
                <c:pt idx="48">
                  <c:v>6.2584666666666663E-2</c:v>
                </c:pt>
                <c:pt idx="49">
                  <c:v>6.4960466666666661E-2</c:v>
                </c:pt>
                <c:pt idx="50">
                  <c:v>6.7061033333333339E-2</c:v>
                </c:pt>
                <c:pt idx="51">
                  <c:v>7.0306199999999999E-2</c:v>
                </c:pt>
                <c:pt idx="52">
                  <c:v>7.2430333333333333E-2</c:v>
                </c:pt>
                <c:pt idx="53">
                  <c:v>7.7453033333333324E-2</c:v>
                </c:pt>
                <c:pt idx="54">
                  <c:v>8.0075099999999996E-2</c:v>
                </c:pt>
                <c:pt idx="55">
                  <c:v>8.2471566666666662E-2</c:v>
                </c:pt>
                <c:pt idx="56">
                  <c:v>8.3431199999999997E-2</c:v>
                </c:pt>
                <c:pt idx="57">
                  <c:v>8.5939566666666675E-2</c:v>
                </c:pt>
                <c:pt idx="58">
                  <c:v>8.9896833333333329E-2</c:v>
                </c:pt>
                <c:pt idx="59">
                  <c:v>9.4777133333333333E-2</c:v>
                </c:pt>
                <c:pt idx="60">
                  <c:v>9.9533833333333321E-2</c:v>
                </c:pt>
                <c:pt idx="61">
                  <c:v>0.10419773333333333</c:v>
                </c:pt>
                <c:pt idx="62">
                  <c:v>0.10792536666666667</c:v>
                </c:pt>
                <c:pt idx="63">
                  <c:v>0.11543306666666665</c:v>
                </c:pt>
                <c:pt idx="64">
                  <c:v>0.12800773333333335</c:v>
                </c:pt>
                <c:pt idx="65">
                  <c:v>0.1414472</c:v>
                </c:pt>
                <c:pt idx="66">
                  <c:v>0.15401983333333333</c:v>
                </c:pt>
                <c:pt idx="67">
                  <c:v>0.16119030000000001</c:v>
                </c:pt>
                <c:pt idx="68">
                  <c:v>0.16839993333333333</c:v>
                </c:pt>
                <c:pt idx="69">
                  <c:v>0.17662473333333337</c:v>
                </c:pt>
                <c:pt idx="70">
                  <c:v>0.18408499999999997</c:v>
                </c:pt>
                <c:pt idx="71">
                  <c:v>0.19333370000000002</c:v>
                </c:pt>
                <c:pt idx="72">
                  <c:v>0.20099370000000003</c:v>
                </c:pt>
                <c:pt idx="73">
                  <c:v>0.21064223333333332</c:v>
                </c:pt>
                <c:pt idx="74">
                  <c:v>0.21874456666666667</c:v>
                </c:pt>
                <c:pt idx="75">
                  <c:v>0.22323073333333332</c:v>
                </c:pt>
                <c:pt idx="76">
                  <c:v>0.22797909999999999</c:v>
                </c:pt>
                <c:pt idx="77">
                  <c:v>0.22663293333333334</c:v>
                </c:pt>
                <c:pt idx="78">
                  <c:v>0.22589993333333336</c:v>
                </c:pt>
                <c:pt idx="79">
                  <c:v>0.21999369999999999</c:v>
                </c:pt>
                <c:pt idx="80">
                  <c:v>0.21994236666666667</c:v>
                </c:pt>
                <c:pt idx="81">
                  <c:v>0.22034423333333333</c:v>
                </c:pt>
                <c:pt idx="82">
                  <c:v>0.22227786666666668</c:v>
                </c:pt>
                <c:pt idx="83">
                  <c:v>0.22530656666666668</c:v>
                </c:pt>
                <c:pt idx="84">
                  <c:v>0.23141580000000003</c:v>
                </c:pt>
                <c:pt idx="85">
                  <c:v>0.23835480000000001</c:v>
                </c:pt>
                <c:pt idx="86">
                  <c:v>0.24870999999999999</c:v>
                </c:pt>
                <c:pt idx="87">
                  <c:v>0.25402106666666663</c:v>
                </c:pt>
                <c:pt idx="88">
                  <c:v>0.2573659333333333</c:v>
                </c:pt>
                <c:pt idx="89">
                  <c:v>0.26041603333333335</c:v>
                </c:pt>
                <c:pt idx="90">
                  <c:v>0.26906689999999994</c:v>
                </c:pt>
                <c:pt idx="91">
                  <c:v>0.28458183333333337</c:v>
                </c:pt>
                <c:pt idx="92">
                  <c:v>0.29848520000000001</c:v>
                </c:pt>
                <c:pt idx="93">
                  <c:v>0.31133123333333335</c:v>
                </c:pt>
                <c:pt idx="94">
                  <c:v>0.31888093333333334</c:v>
                </c:pt>
                <c:pt idx="95">
                  <c:v>0.32570190000000004</c:v>
                </c:pt>
                <c:pt idx="96">
                  <c:v>0.33295996666666672</c:v>
                </c:pt>
                <c:pt idx="97">
                  <c:v>0.34312743333333334</c:v>
                </c:pt>
                <c:pt idx="98">
                  <c:v>0.35041888666666665</c:v>
                </c:pt>
                <c:pt idx="99">
                  <c:v>0.35534788</c:v>
                </c:pt>
                <c:pt idx="100">
                  <c:v>0.36212810666666667</c:v>
                </c:pt>
                <c:pt idx="101">
                  <c:v>0.36320600666666669</c:v>
                </c:pt>
                <c:pt idx="102">
                  <c:v>0.36496654666666667</c:v>
                </c:pt>
                <c:pt idx="103">
                  <c:v>0.37106478999999998</c:v>
                </c:pt>
                <c:pt idx="104">
                  <c:v>0.3791529833333333</c:v>
                </c:pt>
                <c:pt idx="105">
                  <c:v>0.39539058333333332</c:v>
                </c:pt>
                <c:pt idx="106">
                  <c:v>0.39925161333333331</c:v>
                </c:pt>
                <c:pt idx="107">
                  <c:v>0.40996000000000005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42-6043-8182-AC001E6A3E42}"/>
            </c:ext>
          </c:extLst>
        </c:ser>
        <c:ser>
          <c:idx val="1"/>
          <c:order val="1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'College Grad 3-year-av'!$B$5:$B$112</c:f>
              <c:numCache>
                <c:formatCode>General</c:formatCode>
                <c:ptCount val="108"/>
                <c:pt idx="0">
                  <c:v>1899</c:v>
                </c:pt>
                <c:pt idx="1">
                  <c:v>1900</c:v>
                </c:pt>
                <c:pt idx="2">
                  <c:v>1901</c:v>
                </c:pt>
                <c:pt idx="3">
                  <c:v>1902</c:v>
                </c:pt>
                <c:pt idx="4">
                  <c:v>1903</c:v>
                </c:pt>
                <c:pt idx="5">
                  <c:v>1904</c:v>
                </c:pt>
                <c:pt idx="6">
                  <c:v>1905</c:v>
                </c:pt>
                <c:pt idx="7">
                  <c:v>1906</c:v>
                </c:pt>
                <c:pt idx="8">
                  <c:v>1907</c:v>
                </c:pt>
                <c:pt idx="9">
                  <c:v>1908</c:v>
                </c:pt>
                <c:pt idx="10">
                  <c:v>1909</c:v>
                </c:pt>
                <c:pt idx="11">
                  <c:v>1910</c:v>
                </c:pt>
                <c:pt idx="12">
                  <c:v>1911</c:v>
                </c:pt>
                <c:pt idx="13">
                  <c:v>1912</c:v>
                </c:pt>
                <c:pt idx="14">
                  <c:v>1913</c:v>
                </c:pt>
                <c:pt idx="15">
                  <c:v>1914</c:v>
                </c:pt>
                <c:pt idx="16">
                  <c:v>1915</c:v>
                </c:pt>
                <c:pt idx="17">
                  <c:v>1916</c:v>
                </c:pt>
                <c:pt idx="18">
                  <c:v>1917</c:v>
                </c:pt>
                <c:pt idx="19">
                  <c:v>1918</c:v>
                </c:pt>
                <c:pt idx="20">
                  <c:v>1919</c:v>
                </c:pt>
                <c:pt idx="21">
                  <c:v>1920</c:v>
                </c:pt>
                <c:pt idx="22">
                  <c:v>1921</c:v>
                </c:pt>
                <c:pt idx="23">
                  <c:v>1922</c:v>
                </c:pt>
                <c:pt idx="24">
                  <c:v>1923</c:v>
                </c:pt>
                <c:pt idx="25">
                  <c:v>1924</c:v>
                </c:pt>
                <c:pt idx="26">
                  <c:v>1925</c:v>
                </c:pt>
                <c:pt idx="27">
                  <c:v>1926</c:v>
                </c:pt>
                <c:pt idx="28">
                  <c:v>1927</c:v>
                </c:pt>
                <c:pt idx="29">
                  <c:v>1928</c:v>
                </c:pt>
                <c:pt idx="30">
                  <c:v>1929</c:v>
                </c:pt>
                <c:pt idx="31">
                  <c:v>1930</c:v>
                </c:pt>
                <c:pt idx="32">
                  <c:v>1931</c:v>
                </c:pt>
                <c:pt idx="33">
                  <c:v>1932</c:v>
                </c:pt>
                <c:pt idx="34">
                  <c:v>1933</c:v>
                </c:pt>
                <c:pt idx="35">
                  <c:v>1934</c:v>
                </c:pt>
                <c:pt idx="36">
                  <c:v>1935</c:v>
                </c:pt>
                <c:pt idx="37">
                  <c:v>1936</c:v>
                </c:pt>
                <c:pt idx="38">
                  <c:v>1937</c:v>
                </c:pt>
                <c:pt idx="39">
                  <c:v>1938</c:v>
                </c:pt>
                <c:pt idx="40">
                  <c:v>1939</c:v>
                </c:pt>
                <c:pt idx="41">
                  <c:v>1940</c:v>
                </c:pt>
                <c:pt idx="42">
                  <c:v>1941</c:v>
                </c:pt>
                <c:pt idx="43">
                  <c:v>1942</c:v>
                </c:pt>
                <c:pt idx="44">
                  <c:v>1943</c:v>
                </c:pt>
                <c:pt idx="45">
                  <c:v>1944</c:v>
                </c:pt>
                <c:pt idx="46">
                  <c:v>1945</c:v>
                </c:pt>
                <c:pt idx="47">
                  <c:v>1946</c:v>
                </c:pt>
                <c:pt idx="48">
                  <c:v>1947</c:v>
                </c:pt>
                <c:pt idx="49">
                  <c:v>1948</c:v>
                </c:pt>
                <c:pt idx="50">
                  <c:v>1949</c:v>
                </c:pt>
                <c:pt idx="51">
                  <c:v>1950</c:v>
                </c:pt>
                <c:pt idx="52">
                  <c:v>1951</c:v>
                </c:pt>
                <c:pt idx="53">
                  <c:v>1952</c:v>
                </c:pt>
                <c:pt idx="54">
                  <c:v>1953</c:v>
                </c:pt>
                <c:pt idx="55">
                  <c:v>1954</c:v>
                </c:pt>
                <c:pt idx="56">
                  <c:v>1955</c:v>
                </c:pt>
                <c:pt idx="57">
                  <c:v>1956</c:v>
                </c:pt>
                <c:pt idx="58">
                  <c:v>1957</c:v>
                </c:pt>
                <c:pt idx="59">
                  <c:v>1958</c:v>
                </c:pt>
                <c:pt idx="60">
                  <c:v>1959</c:v>
                </c:pt>
                <c:pt idx="61">
                  <c:v>1960</c:v>
                </c:pt>
                <c:pt idx="62">
                  <c:v>1961</c:v>
                </c:pt>
                <c:pt idx="63">
                  <c:v>1962</c:v>
                </c:pt>
                <c:pt idx="64">
                  <c:v>1963</c:v>
                </c:pt>
                <c:pt idx="65">
                  <c:v>1964</c:v>
                </c:pt>
                <c:pt idx="66">
                  <c:v>1965</c:v>
                </c:pt>
                <c:pt idx="67">
                  <c:v>1966</c:v>
                </c:pt>
                <c:pt idx="68">
                  <c:v>1967</c:v>
                </c:pt>
                <c:pt idx="69">
                  <c:v>1968</c:v>
                </c:pt>
                <c:pt idx="70">
                  <c:v>1969</c:v>
                </c:pt>
                <c:pt idx="71">
                  <c:v>1970</c:v>
                </c:pt>
                <c:pt idx="72">
                  <c:v>1971</c:v>
                </c:pt>
                <c:pt idx="73">
                  <c:v>1972</c:v>
                </c:pt>
                <c:pt idx="74">
                  <c:v>1973</c:v>
                </c:pt>
                <c:pt idx="75">
                  <c:v>1974</c:v>
                </c:pt>
                <c:pt idx="76">
                  <c:v>1975</c:v>
                </c:pt>
                <c:pt idx="77">
                  <c:v>1976</c:v>
                </c:pt>
                <c:pt idx="78">
                  <c:v>1977</c:v>
                </c:pt>
                <c:pt idx="79">
                  <c:v>1978</c:v>
                </c:pt>
                <c:pt idx="80">
                  <c:v>1979</c:v>
                </c:pt>
                <c:pt idx="81">
                  <c:v>1980</c:v>
                </c:pt>
                <c:pt idx="82">
                  <c:v>1981</c:v>
                </c:pt>
                <c:pt idx="83">
                  <c:v>1982</c:v>
                </c:pt>
                <c:pt idx="84">
                  <c:v>1983</c:v>
                </c:pt>
                <c:pt idx="85">
                  <c:v>1984</c:v>
                </c:pt>
                <c:pt idx="86">
                  <c:v>1985</c:v>
                </c:pt>
                <c:pt idx="87">
                  <c:v>1986</c:v>
                </c:pt>
                <c:pt idx="88">
                  <c:v>1987</c:v>
                </c:pt>
                <c:pt idx="89">
                  <c:v>1988</c:v>
                </c:pt>
                <c:pt idx="90">
                  <c:v>1989</c:v>
                </c:pt>
                <c:pt idx="91">
                  <c:v>1990</c:v>
                </c:pt>
                <c:pt idx="92">
                  <c:v>1991</c:v>
                </c:pt>
                <c:pt idx="93">
                  <c:v>1992</c:v>
                </c:pt>
                <c:pt idx="94">
                  <c:v>1993</c:v>
                </c:pt>
                <c:pt idx="95">
                  <c:v>1994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</c:numCache>
            </c:numRef>
          </c:xVal>
          <c:yVal>
            <c:numRef>
              <c:f>'College Grad 3-year-av'!$D$5:$D$112</c:f>
              <c:numCache>
                <c:formatCode>0.0000</c:formatCode>
                <c:ptCount val="108"/>
                <c:pt idx="0">
                  <c:v>3.5494866666666666E-2</c:v>
                </c:pt>
                <c:pt idx="1">
                  <c:v>3.5690233333333335E-2</c:v>
                </c:pt>
                <c:pt idx="2">
                  <c:v>3.3871199999999997E-2</c:v>
                </c:pt>
                <c:pt idx="3">
                  <c:v>3.3799966666666667E-2</c:v>
                </c:pt>
                <c:pt idx="4">
                  <c:v>3.2728E-2</c:v>
                </c:pt>
                <c:pt idx="5">
                  <c:v>3.35108E-2</c:v>
                </c:pt>
                <c:pt idx="6">
                  <c:v>3.5063799999999999E-2</c:v>
                </c:pt>
                <c:pt idx="7">
                  <c:v>3.7050666666666669E-2</c:v>
                </c:pt>
                <c:pt idx="8">
                  <c:v>3.8012933333333332E-2</c:v>
                </c:pt>
                <c:pt idx="9">
                  <c:v>3.8466300000000002E-2</c:v>
                </c:pt>
                <c:pt idx="10">
                  <c:v>3.8852400000000002E-2</c:v>
                </c:pt>
                <c:pt idx="11">
                  <c:v>4.103536666666667E-2</c:v>
                </c:pt>
                <c:pt idx="12">
                  <c:v>4.1346899999999999E-2</c:v>
                </c:pt>
                <c:pt idx="13">
                  <c:v>4.1386066666666665E-2</c:v>
                </c:pt>
                <c:pt idx="14">
                  <c:v>4.0719100000000001E-2</c:v>
                </c:pt>
                <c:pt idx="15">
                  <c:v>4.1390033333333333E-2</c:v>
                </c:pt>
                <c:pt idx="16">
                  <c:v>4.30747E-2</c:v>
                </c:pt>
                <c:pt idx="17">
                  <c:v>4.5464566666666671E-2</c:v>
                </c:pt>
                <c:pt idx="18">
                  <c:v>4.6699833333333329E-2</c:v>
                </c:pt>
                <c:pt idx="19">
                  <c:v>4.747553333333334E-2</c:v>
                </c:pt>
                <c:pt idx="20">
                  <c:v>4.7089733333333328E-2</c:v>
                </c:pt>
                <c:pt idx="21">
                  <c:v>4.9748199999999999E-2</c:v>
                </c:pt>
                <c:pt idx="22">
                  <c:v>5.0548666666666665E-2</c:v>
                </c:pt>
                <c:pt idx="23">
                  <c:v>5.2013699999999996E-2</c:v>
                </c:pt>
                <c:pt idx="24">
                  <c:v>5.3733066666666662E-2</c:v>
                </c:pt>
                <c:pt idx="25">
                  <c:v>5.7747300000000001E-2</c:v>
                </c:pt>
                <c:pt idx="26">
                  <c:v>6.0940033333333338E-2</c:v>
                </c:pt>
                <c:pt idx="27">
                  <c:v>6.2825433333333333E-2</c:v>
                </c:pt>
                <c:pt idx="28">
                  <c:v>6.3112000000000001E-2</c:v>
                </c:pt>
                <c:pt idx="29">
                  <c:v>6.6595533333333332E-2</c:v>
                </c:pt>
                <c:pt idx="30">
                  <c:v>6.9771633333333319E-2</c:v>
                </c:pt>
                <c:pt idx="31">
                  <c:v>7.5587299999999996E-2</c:v>
                </c:pt>
                <c:pt idx="32">
                  <c:v>7.6191300000000003E-2</c:v>
                </c:pt>
                <c:pt idx="33">
                  <c:v>7.6654766666666665E-2</c:v>
                </c:pt>
                <c:pt idx="34">
                  <c:v>7.4895866666666658E-2</c:v>
                </c:pt>
                <c:pt idx="35">
                  <c:v>7.8121766666666662E-2</c:v>
                </c:pt>
                <c:pt idx="36">
                  <c:v>7.8820700000000007E-2</c:v>
                </c:pt>
                <c:pt idx="37">
                  <c:v>7.9848299999999997E-2</c:v>
                </c:pt>
                <c:pt idx="38">
                  <c:v>7.808003333333334E-2</c:v>
                </c:pt>
                <c:pt idx="39">
                  <c:v>8.1969133333333333E-2</c:v>
                </c:pt>
                <c:pt idx="40">
                  <c:v>8.4733533333333333E-2</c:v>
                </c:pt>
                <c:pt idx="41">
                  <c:v>9.0125300000000005E-2</c:v>
                </c:pt>
                <c:pt idx="42">
                  <c:v>8.9336599999999988E-2</c:v>
                </c:pt>
                <c:pt idx="43">
                  <c:v>9.3948599999999993E-2</c:v>
                </c:pt>
                <c:pt idx="44">
                  <c:v>9.5713800000000002E-2</c:v>
                </c:pt>
                <c:pt idx="45">
                  <c:v>0.10088243333333334</c:v>
                </c:pt>
                <c:pt idx="46">
                  <c:v>0.10511583333333334</c:v>
                </c:pt>
                <c:pt idx="47">
                  <c:v>0.11021830000000001</c:v>
                </c:pt>
                <c:pt idx="48">
                  <c:v>0.12202313333333333</c:v>
                </c:pt>
                <c:pt idx="49">
                  <c:v>0.1317005</c:v>
                </c:pt>
                <c:pt idx="50">
                  <c:v>0.13878550000000001</c:v>
                </c:pt>
                <c:pt idx="51">
                  <c:v>0.13967176666666667</c:v>
                </c:pt>
                <c:pt idx="52">
                  <c:v>0.14203010000000002</c:v>
                </c:pt>
                <c:pt idx="53">
                  <c:v>0.15074310000000002</c:v>
                </c:pt>
                <c:pt idx="54">
                  <c:v>0.15932490000000002</c:v>
                </c:pt>
                <c:pt idx="55">
                  <c:v>0.16320113333333333</c:v>
                </c:pt>
                <c:pt idx="56">
                  <c:v>0.15995060000000003</c:v>
                </c:pt>
                <c:pt idx="57">
                  <c:v>0.15747140000000001</c:v>
                </c:pt>
                <c:pt idx="58">
                  <c:v>0.16175026666666667</c:v>
                </c:pt>
                <c:pt idx="59">
                  <c:v>0.17033486666666667</c:v>
                </c:pt>
                <c:pt idx="60">
                  <c:v>0.17888879999999999</c:v>
                </c:pt>
                <c:pt idx="61">
                  <c:v>0.18312636666666668</c:v>
                </c:pt>
                <c:pt idx="62">
                  <c:v>0.1861271666666667</c:v>
                </c:pt>
                <c:pt idx="63">
                  <c:v>0.19311913333333333</c:v>
                </c:pt>
                <c:pt idx="64">
                  <c:v>0.20392643333333335</c:v>
                </c:pt>
                <c:pt idx="65">
                  <c:v>0.21963376666666665</c:v>
                </c:pt>
                <c:pt idx="66">
                  <c:v>0.22518346666666667</c:v>
                </c:pt>
                <c:pt idx="67">
                  <c:v>0.23012436666666666</c:v>
                </c:pt>
                <c:pt idx="68">
                  <c:v>0.24185053333333331</c:v>
                </c:pt>
                <c:pt idx="69">
                  <c:v>0.26216456666666671</c:v>
                </c:pt>
                <c:pt idx="70">
                  <c:v>0.27838156666666669</c:v>
                </c:pt>
                <c:pt idx="71">
                  <c:v>0.28331313333333336</c:v>
                </c:pt>
                <c:pt idx="72">
                  <c:v>0.28156626666666668</c:v>
                </c:pt>
                <c:pt idx="73">
                  <c:v>0.28027043333333329</c:v>
                </c:pt>
                <c:pt idx="74">
                  <c:v>0.27581889999999998</c:v>
                </c:pt>
                <c:pt idx="75">
                  <c:v>0.2695771666666667</c:v>
                </c:pt>
                <c:pt idx="76">
                  <c:v>0.26274139999999996</c:v>
                </c:pt>
                <c:pt idx="77">
                  <c:v>0.25267863333333329</c:v>
                </c:pt>
                <c:pt idx="78">
                  <c:v>0.24273926666666665</c:v>
                </c:pt>
                <c:pt idx="79">
                  <c:v>0.23211036666666665</c:v>
                </c:pt>
                <c:pt idx="80">
                  <c:v>0.22700840000000003</c:v>
                </c:pt>
                <c:pt idx="81">
                  <c:v>0.22579286666666668</c:v>
                </c:pt>
                <c:pt idx="82">
                  <c:v>0.2271271</c:v>
                </c:pt>
                <c:pt idx="83">
                  <c:v>0.23018903333333332</c:v>
                </c:pt>
                <c:pt idx="84">
                  <c:v>0.2342716</c:v>
                </c:pt>
                <c:pt idx="85">
                  <c:v>0.23594099999999998</c:v>
                </c:pt>
                <c:pt idx="86">
                  <c:v>0.23797270000000001</c:v>
                </c:pt>
                <c:pt idx="87">
                  <c:v>0.23746840000000002</c:v>
                </c:pt>
                <c:pt idx="88">
                  <c:v>0.2404385</c:v>
                </c:pt>
                <c:pt idx="89">
                  <c:v>0.24380433333333332</c:v>
                </c:pt>
                <c:pt idx="90">
                  <c:v>0.25167633333333334</c:v>
                </c:pt>
                <c:pt idx="91">
                  <c:v>0.26057723333333332</c:v>
                </c:pt>
                <c:pt idx="92">
                  <c:v>0.26822453333333335</c:v>
                </c:pt>
                <c:pt idx="93">
                  <c:v>0.27486379999999999</c:v>
                </c:pt>
                <c:pt idx="94">
                  <c:v>0.2818175</c:v>
                </c:pt>
                <c:pt idx="95">
                  <c:v>0.28260876666666662</c:v>
                </c:pt>
                <c:pt idx="96">
                  <c:v>0.28972286666666669</c:v>
                </c:pt>
                <c:pt idx="97">
                  <c:v>0.28844686666666663</c:v>
                </c:pt>
                <c:pt idx="98">
                  <c:v>0.29971606333333334</c:v>
                </c:pt>
                <c:pt idx="99">
                  <c:v>0.30365313999999999</c:v>
                </c:pt>
                <c:pt idx="100">
                  <c:v>0.31015858333333329</c:v>
                </c:pt>
                <c:pt idx="101">
                  <c:v>0.30680557666666669</c:v>
                </c:pt>
                <c:pt idx="102">
                  <c:v>0.30577337333333338</c:v>
                </c:pt>
                <c:pt idx="103">
                  <c:v>0.30715133333333333</c:v>
                </c:pt>
                <c:pt idx="104">
                  <c:v>0.31633578000000001</c:v>
                </c:pt>
                <c:pt idx="105">
                  <c:v>0.32412523999999998</c:v>
                </c:pt>
                <c:pt idx="106">
                  <c:v>0.33328337000000002</c:v>
                </c:pt>
                <c:pt idx="107">
                  <c:v>0.34332333333333337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42-6043-8182-AC001E6A3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335216"/>
        <c:axId val="588923824"/>
      </c:scatterChart>
      <c:valAx>
        <c:axId val="1028335216"/>
        <c:scaling>
          <c:orientation val="minMax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923824"/>
        <c:crosses val="autoZero"/>
        <c:crossBetween val="midCat"/>
        <c:majorUnit val="10"/>
      </c:valAx>
      <c:valAx>
        <c:axId val="58892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335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 w="15875">
                <a:solidFill>
                  <a:srgbClr val="FFFF00">
                    <a:alpha val="61000"/>
                  </a:srgb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6A722E4-20E9-6B4C-9E31-AB3D1E5F3D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DA6-2B4F-B9C9-7CA4F37889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2F41F7E-44B6-5645-AFF3-907105D853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DA6-2B4F-B9C9-7CA4F37889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8197F5B-8CC4-9843-A581-7116A930DC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DA6-2B4F-B9C9-7CA4F37889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6772DC9-F020-C944-9342-E60C2FC6CB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DA6-2B4F-B9C9-7CA4F378897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6C80D0A-489F-DC49-A03F-0DA7E46F03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DA6-2B4F-B9C9-7CA4F378897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520C472-09F7-C14D-8AAD-CC775E3967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DA6-2B4F-B9C9-7CA4F378897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625DF16-6518-0B45-B99C-72ED4592F5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DA6-2B4F-B9C9-7CA4F378897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557C48D-1E83-7347-BBCF-A472C9B341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DA6-2B4F-B9C9-7CA4F378897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DFAB9BA-4FCB-C841-93BC-6F44B32426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DA6-2B4F-B9C9-7CA4F378897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B58F71B-FE4E-6B47-9245-FCD4BE839F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DA6-2B4F-B9C9-7CA4F378897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E7A8BF8-12D0-7141-B641-AB634C17BD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DA6-2B4F-B9C9-7CA4F378897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57EE147-D65F-FF4E-8760-26E5A9E148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DA6-2B4F-B9C9-7CA4F378897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26E1EEC-CA61-1442-8F71-B7A9F2C147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DA6-2B4F-B9C9-7CA4F378897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71B5B9D-63F7-234C-BD6F-1E82A20147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DA6-2B4F-B9C9-7CA4F378897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3DCBB98-D2B4-B44F-8047-E02747DCE7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ADA6-2B4F-B9C9-7CA4F378897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62772D4-725B-D84A-9739-95963BCF4F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DA6-2B4F-B9C9-7CA4F378897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409F3C2-96C9-6B42-8B8A-1A6DF2260F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ADA6-2B4F-B9C9-7CA4F378897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359AE1F-E084-F54B-8856-8889104AAF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DA6-2B4F-B9C9-7CA4F378897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BE4814C1-A152-4F45-8791-1986F45B95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DA6-2B4F-B9C9-7CA4F378897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315F1373-0CC2-5E4E-9BDE-0B279CE700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DA6-2B4F-B9C9-7CA4F378897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4423ECB-B039-5446-8F79-335BE05E73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DA6-2B4F-B9C9-7CA4F378897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9FE1EAAD-69DD-2B4F-979E-C530F57B77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DA6-2B4F-B9C9-7CA4F378897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7C5CF4CD-90A3-BF4E-A694-85031CFE30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DA6-2B4F-B9C9-7CA4F378897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3C5D7AF5-CD22-8942-AFDB-D9007EE067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DA6-2B4F-B9C9-7CA4F378897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6BD7B03B-E1A0-DD40-9732-17A10921A3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DA6-2B4F-B9C9-7CA4F378897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AB9CAFF3-D5E5-084B-8C7C-996C8B65AE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DA6-2B4F-B9C9-7CA4F378897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4814BF1B-6560-9746-8D73-4FA0B1ACB6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ADA6-2B4F-B9C9-7CA4F378897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19A763EA-EA95-3147-AC81-D3A5EF42AE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DA6-2B4F-B9C9-7CA4F378897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443903FF-ECEB-1545-AC71-4B4F9EA633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ADA6-2B4F-B9C9-7CA4F378897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D6E55B2E-1586-0F4A-841D-547B2E1852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DA6-2B4F-B9C9-7CA4F378897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E263735B-DA2A-374E-A538-51BCE1CF1A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ADA6-2B4F-B9C9-7CA4F378897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300A4027-7E4F-4E4F-9066-DCCDDF0389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ADA6-2B4F-B9C9-7CA4F378897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2B1CE403-9B30-104B-97EA-5A592D7507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ADA6-2B4F-B9C9-7CA4F378897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D873FE8E-20C0-614D-A84A-BE6C322A5A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ADA6-2B4F-B9C9-7CA4F378897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89AB1E06-A652-4E42-B54F-1F5F5BCB5C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ADA6-2B4F-B9C9-7CA4F378897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E3FEA563-6DB8-F14A-BDD0-C6E044CA7B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ADA6-2B4F-B9C9-7CA4F378897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0E7BD05B-8606-434F-9611-34D46291DB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ADA6-2B4F-B9C9-7CA4F378897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E022C2CC-A1A0-5F44-997E-B9C0894F5D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ADA6-2B4F-B9C9-7CA4F3788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'25-34 yr'!$C$2:$C$39</c:f>
              <c:numCache>
                <c:formatCode>0.00</c:formatCode>
                <c:ptCount val="38"/>
                <c:pt idx="0">
                  <c:v>48.779808000000003</c:v>
                </c:pt>
                <c:pt idx="1">
                  <c:v>38.710808</c:v>
                </c:pt>
                <c:pt idx="2">
                  <c:v>44.055762999999999</c:v>
                </c:pt>
                <c:pt idx="3">
                  <c:v>58.420268999999998</c:v>
                </c:pt>
                <c:pt idx="4">
                  <c:v>36.973990999999998</c:v>
                </c:pt>
                <c:pt idx="5">
                  <c:v>28.920002</c:v>
                </c:pt>
                <c:pt idx="6">
                  <c:v>28.290766000000001</c:v>
                </c:pt>
                <c:pt idx="7">
                  <c:v>26.72</c:v>
                </c:pt>
                <c:pt idx="8">
                  <c:v>39.987293000000001</c:v>
                </c:pt>
                <c:pt idx="9">
                  <c:v>34.037033000000001</c:v>
                </c:pt>
                <c:pt idx="10">
                  <c:v>34.972678999999999</c:v>
                </c:pt>
                <c:pt idx="11">
                  <c:v>46.588455000000003</c:v>
                </c:pt>
                <c:pt idx="12">
                  <c:v>35.149456000000001</c:v>
                </c:pt>
                <c:pt idx="13">
                  <c:v>39.100864000000001</c:v>
                </c:pt>
                <c:pt idx="14">
                  <c:v>26.722097000000002</c:v>
                </c:pt>
                <c:pt idx="15">
                  <c:v>28.664801000000001</c:v>
                </c:pt>
                <c:pt idx="16">
                  <c:v>60.023055999999997</c:v>
                </c:pt>
                <c:pt idx="17">
                  <c:v>35.653624999999998</c:v>
                </c:pt>
                <c:pt idx="18">
                  <c:v>23.134211000000001</c:v>
                </c:pt>
                <c:pt idx="19">
                  <c:v>62.34375</c:v>
                </c:pt>
                <c:pt idx="20">
                  <c:v>63.336136000000003</c:v>
                </c:pt>
                <c:pt idx="21">
                  <c:v>35.248137999999997</c:v>
                </c:pt>
                <c:pt idx="22">
                  <c:v>49.494492000000001</c:v>
                </c:pt>
                <c:pt idx="23">
                  <c:v>56.837649999999996</c:v>
                </c:pt>
                <c:pt idx="24">
                  <c:v>26.780455</c:v>
                </c:pt>
                <c:pt idx="25">
                  <c:v>52.305813000000001</c:v>
                </c:pt>
                <c:pt idx="26">
                  <c:v>39.134010000000004</c:v>
                </c:pt>
                <c:pt idx="27">
                  <c:v>47.214855</c:v>
                </c:pt>
                <c:pt idx="28">
                  <c:v>31.243469000000001</c:v>
                </c:pt>
                <c:pt idx="29">
                  <c:v>36.881667999999998</c:v>
                </c:pt>
                <c:pt idx="30">
                  <c:v>27.92897</c:v>
                </c:pt>
                <c:pt idx="31">
                  <c:v>36.411568000000003</c:v>
                </c:pt>
                <c:pt idx="32">
                  <c:v>44.095390000000002</c:v>
                </c:pt>
                <c:pt idx="33">
                  <c:v>44.189841999999999</c:v>
                </c:pt>
                <c:pt idx="34">
                  <c:v>49.516272999999998</c:v>
                </c:pt>
                <c:pt idx="35">
                  <c:v>38.579498000000001</c:v>
                </c:pt>
                <c:pt idx="36">
                  <c:v>54.758277999999997</c:v>
                </c:pt>
                <c:pt idx="37">
                  <c:v>46.237082999999998</c:v>
                </c:pt>
              </c:numCache>
            </c:numRef>
          </c:xVal>
          <c:yVal>
            <c:numRef>
              <c:f>'25-34 yr'!$D$2:$D$39</c:f>
              <c:numCache>
                <c:formatCode>0.00</c:formatCode>
                <c:ptCount val="38"/>
                <c:pt idx="0">
                  <c:v>62.953239000000004</c:v>
                </c:pt>
                <c:pt idx="1">
                  <c:v>47.624969</c:v>
                </c:pt>
                <c:pt idx="2">
                  <c:v>58.641787999999998</c:v>
                </c:pt>
                <c:pt idx="3">
                  <c:v>75.830116000000004</c:v>
                </c:pt>
                <c:pt idx="4">
                  <c:v>43.582436000000001</c:v>
                </c:pt>
                <c:pt idx="5">
                  <c:v>39.228039000000003</c:v>
                </c:pt>
                <c:pt idx="6">
                  <c:v>34.051879999999997</c:v>
                </c:pt>
                <c:pt idx="7">
                  <c:v>43.1</c:v>
                </c:pt>
                <c:pt idx="8">
                  <c:v>58.319057000000001</c:v>
                </c:pt>
                <c:pt idx="9">
                  <c:v>54.753093999999997</c:v>
                </c:pt>
                <c:pt idx="10">
                  <c:v>46.938774000000002</c:v>
                </c:pt>
                <c:pt idx="11">
                  <c:v>54.021008000000002</c:v>
                </c:pt>
                <c:pt idx="12">
                  <c:v>39.549540999999998</c:v>
                </c:pt>
                <c:pt idx="13">
                  <c:v>51.771141</c:v>
                </c:pt>
                <c:pt idx="14">
                  <c:v>37.372456</c:v>
                </c:pt>
                <c:pt idx="15">
                  <c:v>55.006667999999998</c:v>
                </c:pt>
                <c:pt idx="16">
                  <c:v>66.456351999999995</c:v>
                </c:pt>
                <c:pt idx="17">
                  <c:v>56.909438999999999</c:v>
                </c:pt>
                <c:pt idx="18">
                  <c:v>35.499389999999998</c:v>
                </c:pt>
                <c:pt idx="19">
                  <c:v>69.168030000000002</c:v>
                </c:pt>
                <c:pt idx="20">
                  <c:v>76.587387000000007</c:v>
                </c:pt>
                <c:pt idx="21">
                  <c:v>57.055110999999997</c:v>
                </c:pt>
                <c:pt idx="22">
                  <c:v>67.136238000000006</c:v>
                </c:pt>
                <c:pt idx="23">
                  <c:v>63.342545000000001</c:v>
                </c:pt>
                <c:pt idx="24">
                  <c:v>27.723662999999998</c:v>
                </c:pt>
                <c:pt idx="25">
                  <c:v>60.631748000000002</c:v>
                </c:pt>
                <c:pt idx="26">
                  <c:v>49.074840999999999</c:v>
                </c:pt>
                <c:pt idx="27">
                  <c:v>66.022102000000004</c:v>
                </c:pt>
                <c:pt idx="28">
                  <c:v>50.135978999999999</c:v>
                </c:pt>
                <c:pt idx="29">
                  <c:v>51.914707</c:v>
                </c:pt>
                <c:pt idx="30">
                  <c:v>50.705607999999998</c:v>
                </c:pt>
                <c:pt idx="31">
                  <c:v>60.243434999999998</c:v>
                </c:pt>
                <c:pt idx="32">
                  <c:v>57.012580999999997</c:v>
                </c:pt>
                <c:pt idx="33">
                  <c:v>60.861958000000001</c:v>
                </c:pt>
                <c:pt idx="34">
                  <c:v>53.080508999999999</c:v>
                </c:pt>
                <c:pt idx="35">
                  <c:v>44.024841000000002</c:v>
                </c:pt>
                <c:pt idx="36">
                  <c:v>60.716576000000003</c:v>
                </c:pt>
                <c:pt idx="37">
                  <c:v>56.289776000000003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'25-34 yr'!$B$2:$B$39</c15:f>
                <c15:dlblRangeCache>
                  <c:ptCount val="38"/>
                  <c:pt idx="0">
                    <c:v>AUS</c:v>
                  </c:pt>
                  <c:pt idx="1">
                    <c:v>AUT</c:v>
                  </c:pt>
                  <c:pt idx="2">
                    <c:v>BEL</c:v>
                  </c:pt>
                  <c:pt idx="3">
                    <c:v>CAN</c:v>
                  </c:pt>
                  <c:pt idx="4">
                    <c:v>CHL</c:v>
                  </c:pt>
                  <c:pt idx="5">
                    <c:v>COL</c:v>
                  </c:pt>
                  <c:pt idx="6">
                    <c:v>CRI</c:v>
                  </c:pt>
                  <c:pt idx="7">
                    <c:v>CZE</c:v>
                  </c:pt>
                  <c:pt idx="8">
                    <c:v>DNK</c:v>
                  </c:pt>
                  <c:pt idx="9">
                    <c:v>EST</c:v>
                  </c:pt>
                  <c:pt idx="10">
                    <c:v>FIN</c:v>
                  </c:pt>
                  <c:pt idx="11">
                    <c:v>FRA</c:v>
                  </c:pt>
                  <c:pt idx="12">
                    <c:v>DEU</c:v>
                  </c:pt>
                  <c:pt idx="13">
                    <c:v>GRC</c:v>
                  </c:pt>
                  <c:pt idx="14">
                    <c:v>HUN</c:v>
                  </c:pt>
                  <c:pt idx="15">
                    <c:v>ISL</c:v>
                  </c:pt>
                  <c:pt idx="16">
                    <c:v>IRL</c:v>
                  </c:pt>
                  <c:pt idx="17">
                    <c:v>ISR</c:v>
                  </c:pt>
                  <c:pt idx="18">
                    <c:v>ITA</c:v>
                  </c:pt>
                  <c:pt idx="19">
                    <c:v>JPN</c:v>
                  </c:pt>
                  <c:pt idx="20">
                    <c:v>KOR</c:v>
                  </c:pt>
                  <c:pt idx="21">
                    <c:v>LVA</c:v>
                  </c:pt>
                  <c:pt idx="22">
                    <c:v>LTU</c:v>
                  </c:pt>
                  <c:pt idx="23">
                    <c:v>LUX</c:v>
                  </c:pt>
                  <c:pt idx="24">
                    <c:v>MEX</c:v>
                  </c:pt>
                  <c:pt idx="25">
                    <c:v>NLD</c:v>
                  </c:pt>
                  <c:pt idx="26">
                    <c:v>NZL</c:v>
                  </c:pt>
                  <c:pt idx="27">
                    <c:v>NOR</c:v>
                  </c:pt>
                  <c:pt idx="28">
                    <c:v>POL</c:v>
                  </c:pt>
                  <c:pt idx="29">
                    <c:v>PRT</c:v>
                  </c:pt>
                  <c:pt idx="30">
                    <c:v>SVK</c:v>
                  </c:pt>
                  <c:pt idx="31">
                    <c:v>SVN</c:v>
                  </c:pt>
                  <c:pt idx="32">
                    <c:v>ESP</c:v>
                  </c:pt>
                  <c:pt idx="33">
                    <c:v>SWE</c:v>
                  </c:pt>
                  <c:pt idx="34">
                    <c:v>CHE</c:v>
                  </c:pt>
                  <c:pt idx="35">
                    <c:v>TUR</c:v>
                  </c:pt>
                  <c:pt idx="36">
                    <c:v>GBR</c:v>
                  </c:pt>
                  <c:pt idx="37">
                    <c:v>USA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ADA6-2B4F-B9C9-7CA4F3788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056880"/>
        <c:axId val="756058880"/>
      </c:scatterChart>
      <c:valAx>
        <c:axId val="756056880"/>
        <c:scaling>
          <c:orientation val="minMax"/>
          <c:max val="80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058880"/>
        <c:crosses val="autoZero"/>
        <c:crossBetween val="midCat"/>
      </c:valAx>
      <c:valAx>
        <c:axId val="75605888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056880"/>
        <c:crosses val="autoZero"/>
        <c:crossBetween val="midCat"/>
      </c:valAx>
      <c:spPr>
        <a:noFill/>
        <a:ln>
          <a:noFill/>
        </a:ln>
        <a:effectLst>
          <a:glow rad="63500">
            <a:schemeClr val="accent4">
              <a:satMod val="175000"/>
              <a:alpha val="40000"/>
            </a:schemeClr>
          </a:glo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CG_Version_with_TFR!$H$3</c:f>
              <c:strCache>
                <c:ptCount val="1"/>
                <c:pt idx="0">
                  <c:v>TFR_2019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75000"/>
                  <a:lumOff val="25000"/>
                </a:schemeClr>
              </a:solidFill>
              <a:ln w="15875">
                <a:solidFill>
                  <a:srgbClr val="FFFF00">
                    <a:alpha val="60967"/>
                  </a:srgb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3E1-204E-9890-74D3270766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3E1-204E-9890-74D32707660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33CA4E2-DE5A-5C40-AACE-3A7EA18426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3E1-204E-9890-74D32707660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16761-DFEA-5D48-A37A-1FB4A5F731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3E1-204E-9890-74D32707660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3E1-204E-9890-74D32707660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57DC19D-578A-CC4A-9495-653A355409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3E1-204E-9890-74D32707660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BCBE988-D7BF-8D4A-A173-BE1250266E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3E1-204E-9890-74D32707660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9F85834-F07B-0342-AE73-4A7FE22617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3E1-204E-9890-74D32707660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4B5E204-32A7-164E-BB92-94181E0DDC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3E1-204E-9890-74D32707660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292AF3B-516C-B84A-ABD1-378A00CC75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3E1-204E-9890-74D32707660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C3D45D1-E156-CF48-BD59-C10DD3021C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3E1-204E-9890-74D32707660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3E1-204E-9890-74D32707660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4BA905F-D024-0F45-BF78-4888584BFC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3E1-204E-9890-74D32707660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F869FA8-D3FF-BC4A-9877-E6CD8C1BFC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3E1-204E-9890-74D32707660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8B4C16B-9892-0C43-9B5E-4760172968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3E1-204E-9890-74D32707660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3E1-204E-9890-74D32707660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3E1-204E-9890-74D32707660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2D95C435-C712-9C43-8C25-CF1151F919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3E1-204E-9890-74D32707660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59055DB-6B7A-A84C-9F11-C9A9AA08CA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3E1-204E-9890-74D32707660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A371FD7E-4B8C-0C44-B91B-5E6A01DC90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3E1-204E-9890-74D32707660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732399EA-492F-A643-8966-F4A665EB75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3E1-204E-9890-74D32707660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78197AB-0DFE-E741-AABB-E0FB086732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3E1-204E-9890-74D32707660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3E1-204E-9890-74D32707660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3E1-204E-9890-74D32707660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05A4341A-68E8-F347-91E8-5C6F9E7BBB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63E1-204E-9890-74D32707660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92E46BA8-D8DE-1540-81BF-3F0C1B7916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63E1-204E-9890-74D32707660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7AD183C5-329A-884A-8A5E-7C3407CF05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63E1-204E-9890-74D32707660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661F965E-C6D0-7B48-AF8A-B809088DB4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63E1-204E-9890-74D3270766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22225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  <a:effectLst>
                <a:glow>
                  <a:schemeClr val="bg1"/>
                </a:glow>
              </a:effectLst>
            </c:spPr>
            <c:trendlineType val="linear"/>
            <c:dispRSqr val="0"/>
            <c:dispEq val="0"/>
          </c:trendline>
          <c:xVal>
            <c:numRef>
              <c:f>CG_Version_with_TFR!$G$4:$G$31</c:f>
              <c:numCache>
                <c:formatCode>#,##0.0_ ;\-#,##0.0\ </c:formatCode>
                <c:ptCount val="28"/>
                <c:pt idx="0">
                  <c:v>2.3233333333333333</c:v>
                </c:pt>
                <c:pt idx="1">
                  <c:v>2.2316666666666665</c:v>
                </c:pt>
                <c:pt idx="2">
                  <c:v>1.551666666666667</c:v>
                </c:pt>
                <c:pt idx="3">
                  <c:v>1.26</c:v>
                </c:pt>
                <c:pt idx="4">
                  <c:v>0.94500000000000028</c:v>
                </c:pt>
                <c:pt idx="5">
                  <c:v>1.4833333333333334</c:v>
                </c:pt>
                <c:pt idx="6">
                  <c:v>1.3050000000000002</c:v>
                </c:pt>
                <c:pt idx="7">
                  <c:v>1.4849999999999999</c:v>
                </c:pt>
                <c:pt idx="8">
                  <c:v>1.5316666666666667</c:v>
                </c:pt>
                <c:pt idx="9">
                  <c:v>2.74</c:v>
                </c:pt>
                <c:pt idx="10">
                  <c:v>2.1916666666666669</c:v>
                </c:pt>
                <c:pt idx="11">
                  <c:v>2.7583333333333333</c:v>
                </c:pt>
                <c:pt idx="12">
                  <c:v>2.9266666666666672</c:v>
                </c:pt>
                <c:pt idx="13">
                  <c:v>3.0583333333333331</c:v>
                </c:pt>
                <c:pt idx="14">
                  <c:v>2.7666666666666666</c:v>
                </c:pt>
                <c:pt idx="15">
                  <c:v>2.0600000000000005</c:v>
                </c:pt>
                <c:pt idx="16">
                  <c:v>2.3400000000000003</c:v>
                </c:pt>
                <c:pt idx="17">
                  <c:v>1.9750000000000001</c:v>
                </c:pt>
                <c:pt idx="18">
                  <c:v>1.325</c:v>
                </c:pt>
                <c:pt idx="19">
                  <c:v>2.0499999999999998</c:v>
                </c:pt>
                <c:pt idx="20">
                  <c:v>0.9816666666666668</c:v>
                </c:pt>
                <c:pt idx="21">
                  <c:v>2.27</c:v>
                </c:pt>
                <c:pt idx="22">
                  <c:v>3.8649999999999998</c:v>
                </c:pt>
                <c:pt idx="23">
                  <c:v>1.9949999999999999</c:v>
                </c:pt>
                <c:pt idx="24">
                  <c:v>2.3866666666666672</c:v>
                </c:pt>
                <c:pt idx="25">
                  <c:v>0.81999999999999984</c:v>
                </c:pt>
                <c:pt idx="26">
                  <c:v>1.8083333333333333</c:v>
                </c:pt>
                <c:pt idx="27">
                  <c:v>1.7583333333333333</c:v>
                </c:pt>
              </c:numCache>
            </c:numRef>
          </c:xVal>
          <c:yVal>
            <c:numRef>
              <c:f>CG_Version_with_TFR!$H$4:$H$31</c:f>
              <c:numCache>
                <c:formatCode>General</c:formatCode>
                <c:ptCount val="28"/>
                <c:pt idx="2">
                  <c:v>1.6</c:v>
                </c:pt>
                <c:pt idx="3">
                  <c:v>1.47</c:v>
                </c:pt>
                <c:pt idx="5">
                  <c:v>1.66</c:v>
                </c:pt>
                <c:pt idx="6">
                  <c:v>1.35</c:v>
                </c:pt>
                <c:pt idx="7">
                  <c:v>1.83</c:v>
                </c:pt>
                <c:pt idx="8">
                  <c:v>1.54</c:v>
                </c:pt>
                <c:pt idx="9">
                  <c:v>1.34</c:v>
                </c:pt>
                <c:pt idx="10">
                  <c:v>1.49</c:v>
                </c:pt>
                <c:pt idx="12">
                  <c:v>1.27</c:v>
                </c:pt>
                <c:pt idx="13">
                  <c:v>1.36</c:v>
                </c:pt>
                <c:pt idx="14">
                  <c:v>0.92</c:v>
                </c:pt>
                <c:pt idx="17">
                  <c:v>1.34</c:v>
                </c:pt>
                <c:pt idx="18">
                  <c:v>1.57</c:v>
                </c:pt>
                <c:pt idx="19">
                  <c:v>1.72</c:v>
                </c:pt>
                <c:pt idx="20">
                  <c:v>1.53</c:v>
                </c:pt>
                <c:pt idx="21">
                  <c:v>1.42</c:v>
                </c:pt>
                <c:pt idx="24">
                  <c:v>1.23</c:v>
                </c:pt>
                <c:pt idx="25">
                  <c:v>1.7</c:v>
                </c:pt>
                <c:pt idx="26">
                  <c:v>1.63</c:v>
                </c:pt>
                <c:pt idx="27">
                  <c:v>1.71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CG_Version_with_TFR!$B$4:$B$31</c15:f>
                <c15:dlblRangeCache>
                  <c:ptCount val="28"/>
                  <c:pt idx="0">
                    <c:v>AUS</c:v>
                  </c:pt>
                  <c:pt idx="1">
                    <c:v>AUT</c:v>
                  </c:pt>
                  <c:pt idx="2">
                    <c:v>BEL</c:v>
                  </c:pt>
                  <c:pt idx="3">
                    <c:v>CAN</c:v>
                  </c:pt>
                  <c:pt idx="4">
                    <c:v>DNK</c:v>
                  </c:pt>
                  <c:pt idx="5">
                    <c:v>EST</c:v>
                  </c:pt>
                  <c:pt idx="6">
                    <c:v>FIN</c:v>
                  </c:pt>
                  <c:pt idx="7">
                    <c:v>FRA</c:v>
                  </c:pt>
                  <c:pt idx="8">
                    <c:v>DEU</c:v>
                  </c:pt>
                  <c:pt idx="9">
                    <c:v>GRC</c:v>
                  </c:pt>
                  <c:pt idx="10">
                    <c:v>HUN</c:v>
                  </c:pt>
                  <c:pt idx="11">
                    <c:v>IRL</c:v>
                  </c:pt>
                  <c:pt idx="12">
                    <c:v>ITA</c:v>
                  </c:pt>
                  <c:pt idx="13">
                    <c:v>JPN</c:v>
                  </c:pt>
                  <c:pt idx="14">
                    <c:v>KOR</c:v>
                  </c:pt>
                  <c:pt idx="15">
                    <c:v>LVA</c:v>
                  </c:pt>
                  <c:pt idx="16">
                    <c:v>LTU</c:v>
                  </c:pt>
                  <c:pt idx="17">
                    <c:v>LUX</c:v>
                  </c:pt>
                  <c:pt idx="18">
                    <c:v>NLD</c:v>
                  </c:pt>
                  <c:pt idx="19">
                    <c:v>NZL</c:v>
                  </c:pt>
                  <c:pt idx="20">
                    <c:v>NOR</c:v>
                  </c:pt>
                  <c:pt idx="21">
                    <c:v>POL</c:v>
                  </c:pt>
                  <c:pt idx="22">
                    <c:v>PRT</c:v>
                  </c:pt>
                  <c:pt idx="23">
                    <c:v>SVN</c:v>
                  </c:pt>
                  <c:pt idx="24">
                    <c:v>ESP</c:v>
                  </c:pt>
                  <c:pt idx="25">
                    <c:v>SWE</c:v>
                  </c:pt>
                  <c:pt idx="26">
                    <c:v>GBR</c:v>
                  </c:pt>
                  <c:pt idx="27">
                    <c:v>USA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63E1-204E-9890-74D3270766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40418783"/>
        <c:axId val="639208287"/>
      </c:scatterChart>
      <c:valAx>
        <c:axId val="1340418783"/>
        <c:scaling>
          <c:orientation val="minMax"/>
          <c:max val="3.5"/>
          <c:min val="0.5"/>
        </c:scaling>
        <c:delete val="0"/>
        <c:axPos val="b"/>
        <c:numFmt formatCode="#,##0.0_ ;\-#,##0.0\ 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208287"/>
        <c:crosses val="autoZero"/>
        <c:crossBetween val="midCat"/>
      </c:valAx>
      <c:valAx>
        <c:axId val="639208287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4187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Ch6_Fig1!$B$1</c:f>
              <c:strCache>
                <c:ptCount val="1"/>
                <c:pt idx="0">
                  <c:v>CPS ASEC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Ch6_Fig1!$A$2:$A$96</c:f>
              <c:numCache>
                <c:formatCode>General</c:formatCode>
                <c:ptCount val="9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</c:numCache>
            </c:numRef>
          </c:xVal>
          <c:yVal>
            <c:numRef>
              <c:f>Ch6_Fig1!$B$2:$B$96</c:f>
              <c:numCache>
                <c:formatCode>General</c:formatCode>
                <c:ptCount val="95"/>
                <c:pt idx="22" formatCode="0.00">
                  <c:v>22.940596666666664</c:v>
                </c:pt>
                <c:pt idx="23" formatCode="0.00">
                  <c:v>22.943169999999999</c:v>
                </c:pt>
                <c:pt idx="24" formatCode="0.00">
                  <c:v>22.939229999999998</c:v>
                </c:pt>
                <c:pt idx="25" formatCode="0.00">
                  <c:v>23.118080000000003</c:v>
                </c:pt>
                <c:pt idx="26" formatCode="0.00">
                  <c:v>23.46383333333333</c:v>
                </c:pt>
                <c:pt idx="27" formatCode="0.00">
                  <c:v>23.595019999999995</c:v>
                </c:pt>
                <c:pt idx="28" formatCode="0.00">
                  <c:v>23.988096666666664</c:v>
                </c:pt>
                <c:pt idx="29" formatCode="0.00">
                  <c:v>24.043796666666669</c:v>
                </c:pt>
                <c:pt idx="30" formatCode="0.00">
                  <c:v>24.40516666666667</c:v>
                </c:pt>
                <c:pt idx="31" formatCode="0.00">
                  <c:v>24.528896666666668</c:v>
                </c:pt>
                <c:pt idx="32" formatCode="0.00">
                  <c:v>25.012166666666662</c:v>
                </c:pt>
                <c:pt idx="33" formatCode="0.00">
                  <c:v>25.423693333333333</c:v>
                </c:pt>
                <c:pt idx="34" formatCode="0.00">
                  <c:v>25.625186666666668</c:v>
                </c:pt>
                <c:pt idx="35" formatCode="0.00">
                  <c:v>25.721486666666667</c:v>
                </c:pt>
                <c:pt idx="36" formatCode="0.00">
                  <c:v>25.640106666666668</c:v>
                </c:pt>
                <c:pt idx="37" formatCode="0.00">
                  <c:v>25.555216666666666</c:v>
                </c:pt>
                <c:pt idx="38" formatCode="0.00">
                  <c:v>25.537310000000002</c:v>
                </c:pt>
                <c:pt idx="39" formatCode="0.00">
                  <c:v>25.588710000000003</c:v>
                </c:pt>
                <c:pt idx="40" formatCode="0.00">
                  <c:v>25.826399999999996</c:v>
                </c:pt>
                <c:pt idx="41" formatCode="0.00">
                  <c:v>26.131583333333335</c:v>
                </c:pt>
                <c:pt idx="42" formatCode="0.00">
                  <c:v>26.255610000000001</c:v>
                </c:pt>
                <c:pt idx="43" formatCode="0.00">
                  <c:v>26.249970000000001</c:v>
                </c:pt>
                <c:pt idx="44" formatCode="0.00">
                  <c:v>25.957069999999998</c:v>
                </c:pt>
                <c:pt idx="45" formatCode="0.00">
                  <c:v>25.945423333333334</c:v>
                </c:pt>
                <c:pt idx="46" formatCode="0.00">
                  <c:v>26.302756666666667</c:v>
                </c:pt>
                <c:pt idx="47" formatCode="0.00">
                  <c:v>26.600856666666669</c:v>
                </c:pt>
                <c:pt idx="48" formatCode="0.00">
                  <c:v>26.63506666666667</c:v>
                </c:pt>
                <c:pt idx="49" formatCode="0.00">
                  <c:v>26.505263333333335</c:v>
                </c:pt>
                <c:pt idx="50" formatCode="0.00">
                  <c:v>26.439373333333332</c:v>
                </c:pt>
                <c:pt idx="51" formatCode="0.00">
                  <c:v>26.50966</c:v>
                </c:pt>
                <c:pt idx="52" formatCode="0.00">
                  <c:v>26.556063333333331</c:v>
                </c:pt>
                <c:pt idx="53" formatCode="0.00">
                  <c:v>26.641990000000003</c:v>
                </c:pt>
                <c:pt idx="54" formatCode="0.00">
                  <c:v>26.766516666666664</c:v>
                </c:pt>
                <c:pt idx="55" formatCode="0.00">
                  <c:v>26.472660000000001</c:v>
                </c:pt>
                <c:pt idx="56" formatCode="0.00">
                  <c:v>26.586466666666666</c:v>
                </c:pt>
                <c:pt idx="57" formatCode="0.00">
                  <c:v>26.61659666666667</c:v>
                </c:pt>
                <c:pt idx="58" formatCode="0.00">
                  <c:v>27.011936666666667</c:v>
                </c:pt>
                <c:pt idx="59" formatCode="0.00">
                  <c:v>27.175163333333334</c:v>
                </c:pt>
                <c:pt idx="60" formatCode="0.00">
                  <c:v>27.292036666666665</c:v>
                </c:pt>
                <c:pt idx="61" formatCode="0.00">
                  <c:v>27.424106666666663</c:v>
                </c:pt>
                <c:pt idx="62" formatCode="0.00">
                  <c:v>27.467826666666667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48-9A4E-9FB8-77B3CB8FB875}"/>
            </c:ext>
          </c:extLst>
        </c:ser>
        <c:ser>
          <c:idx val="1"/>
          <c:order val="1"/>
          <c:tx>
            <c:strRef>
              <c:f>Ch6_Fig1!$C$1</c:f>
              <c:strCache>
                <c:ptCount val="1"/>
                <c:pt idx="0">
                  <c:v>June CPS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Ch6_Fig1!$A$2:$A$96</c:f>
              <c:numCache>
                <c:formatCode>General</c:formatCode>
                <c:ptCount val="95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</c:numCache>
            </c:numRef>
          </c:xVal>
          <c:yVal>
            <c:numRef>
              <c:f>Ch6_Fig1!$C$2:$C$96</c:f>
              <c:numCache>
                <c:formatCode>0.00</c:formatCode>
                <c:ptCount val="95"/>
                <c:pt idx="0">
                  <c:v>23.512823333333333</c:v>
                </c:pt>
                <c:pt idx="1">
                  <c:v>23.440006666666665</c:v>
                </c:pt>
                <c:pt idx="2">
                  <c:v>23.331433333333333</c:v>
                </c:pt>
                <c:pt idx="3">
                  <c:v>23.165499999999998</c:v>
                </c:pt>
                <c:pt idx="4">
                  <c:v>22.979860000000002</c:v>
                </c:pt>
                <c:pt idx="5">
                  <c:v>22.893619999999999</c:v>
                </c:pt>
                <c:pt idx="6">
                  <c:v>23.003936666666664</c:v>
                </c:pt>
                <c:pt idx="7">
                  <c:v>23.04670333333333</c:v>
                </c:pt>
                <c:pt idx="8">
                  <c:v>22.989793333333335</c:v>
                </c:pt>
                <c:pt idx="9">
                  <c:v>22.796673333333331</c:v>
                </c:pt>
                <c:pt idx="10">
                  <c:v>22.690929999999998</c:v>
                </c:pt>
                <c:pt idx="11">
                  <c:v>22.669583333333335</c:v>
                </c:pt>
                <c:pt idx="12">
                  <c:v>22.596603333333334</c:v>
                </c:pt>
                <c:pt idx="13">
                  <c:v>22.753080000000001</c:v>
                </c:pt>
                <c:pt idx="14">
                  <c:v>22.771170000000001</c:v>
                </c:pt>
                <c:pt idx="15">
                  <c:v>22.895263333333332</c:v>
                </c:pt>
                <c:pt idx="16">
                  <c:v>22.825083333333328</c:v>
                </c:pt>
                <c:pt idx="17">
                  <c:v>22.880223333333333</c:v>
                </c:pt>
                <c:pt idx="18">
                  <c:v>22.871823333333328</c:v>
                </c:pt>
                <c:pt idx="19">
                  <c:v>22.886286666666667</c:v>
                </c:pt>
                <c:pt idx="20">
                  <c:v>22.928963333333332</c:v>
                </c:pt>
                <c:pt idx="21">
                  <c:v>22.963229999999999</c:v>
                </c:pt>
                <c:pt idx="22">
                  <c:v>22.972579999999997</c:v>
                </c:pt>
                <c:pt idx="23">
                  <c:v>23.016476666666666</c:v>
                </c:pt>
                <c:pt idx="24">
                  <c:v>23.073916666666673</c:v>
                </c:pt>
                <c:pt idx="25">
                  <c:v>23.27069333333333</c:v>
                </c:pt>
                <c:pt idx="26">
                  <c:v>23.550446666666669</c:v>
                </c:pt>
                <c:pt idx="27">
                  <c:v>23.865056666666664</c:v>
                </c:pt>
                <c:pt idx="28">
                  <c:v>24.282783333333331</c:v>
                </c:pt>
                <c:pt idx="29">
                  <c:v>24.559183333333333</c:v>
                </c:pt>
                <c:pt idx="30">
                  <c:v>24.835709999999995</c:v>
                </c:pt>
                <c:pt idx="31">
                  <c:v>24.86345</c:v>
                </c:pt>
                <c:pt idx="32">
                  <c:v>24.965189999999996</c:v>
                </c:pt>
                <c:pt idx="33">
                  <c:v>25.056676666666664</c:v>
                </c:pt>
                <c:pt idx="34">
                  <c:v>25.28079</c:v>
                </c:pt>
                <c:pt idx="35">
                  <c:v>25.438783333333333</c:v>
                </c:pt>
                <c:pt idx="36">
                  <c:v>25.492536666666666</c:v>
                </c:pt>
                <c:pt idx="37">
                  <c:v>25.373829999999998</c:v>
                </c:pt>
                <c:pt idx="38">
                  <c:v>25.289743333333334</c:v>
                </c:pt>
                <c:pt idx="39">
                  <c:v>25.337576666666667</c:v>
                </c:pt>
                <c:pt idx="40">
                  <c:v>25.438056666666665</c:v>
                </c:pt>
                <c:pt idx="41">
                  <c:v>25.531816666666668</c:v>
                </c:pt>
                <c:pt idx="42">
                  <c:v>25.688356666666664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48-9A4E-9FB8-77B3CB8F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995792"/>
        <c:axId val="151327744"/>
      </c:scatterChart>
      <c:valAx>
        <c:axId val="293995792"/>
        <c:scaling>
          <c:orientation val="minMax"/>
          <c:max val="1990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27744"/>
        <c:crosses val="autoZero"/>
        <c:crossBetween val="midCat"/>
        <c:majorUnit val="10"/>
      </c:valAx>
      <c:valAx>
        <c:axId val="151327744"/>
        <c:scaling>
          <c:orientation val="minMax"/>
          <c:min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Age</a:t>
                </a:r>
                <a:r>
                  <a:rPr lang="en-US" sz="1600" baseline="0"/>
                  <a:t> at First Marriage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995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Ch6_Fig3!$B$2</c:f>
              <c:strCache>
                <c:ptCount val="1"/>
                <c:pt idx="0">
                  <c:v>Medical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Ch6_Fig3!$A$3:$A$65</c:f>
              <c:numCache>
                <c:formatCode>General</c:formatCode>
                <c:ptCount val="6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2002</c:v>
                </c:pt>
                <c:pt idx="18">
                  <c:v>2001</c:v>
                </c:pt>
                <c:pt idx="19">
                  <c:v>2000</c:v>
                </c:pt>
                <c:pt idx="20">
                  <c:v>1999</c:v>
                </c:pt>
                <c:pt idx="21">
                  <c:v>1998</c:v>
                </c:pt>
                <c:pt idx="22">
                  <c:v>1997</c:v>
                </c:pt>
                <c:pt idx="23">
                  <c:v>1996</c:v>
                </c:pt>
                <c:pt idx="24">
                  <c:v>1995</c:v>
                </c:pt>
                <c:pt idx="25">
                  <c:v>1994</c:v>
                </c:pt>
                <c:pt idx="26">
                  <c:v>1993</c:v>
                </c:pt>
                <c:pt idx="27">
                  <c:v>1992</c:v>
                </c:pt>
                <c:pt idx="28">
                  <c:v>1991</c:v>
                </c:pt>
                <c:pt idx="29">
                  <c:v>1990</c:v>
                </c:pt>
                <c:pt idx="30">
                  <c:v>1989</c:v>
                </c:pt>
                <c:pt idx="31">
                  <c:v>1988</c:v>
                </c:pt>
                <c:pt idx="32">
                  <c:v>1987</c:v>
                </c:pt>
                <c:pt idx="33">
                  <c:v>1986</c:v>
                </c:pt>
                <c:pt idx="34">
                  <c:v>1985</c:v>
                </c:pt>
                <c:pt idx="35">
                  <c:v>1984</c:v>
                </c:pt>
                <c:pt idx="36">
                  <c:v>1983</c:v>
                </c:pt>
                <c:pt idx="37">
                  <c:v>1982</c:v>
                </c:pt>
                <c:pt idx="38">
                  <c:v>1981</c:v>
                </c:pt>
                <c:pt idx="39">
                  <c:v>1980</c:v>
                </c:pt>
                <c:pt idx="40">
                  <c:v>1979</c:v>
                </c:pt>
                <c:pt idx="41">
                  <c:v>1978</c:v>
                </c:pt>
                <c:pt idx="42">
                  <c:v>1977</c:v>
                </c:pt>
                <c:pt idx="43">
                  <c:v>1976</c:v>
                </c:pt>
                <c:pt idx="44">
                  <c:v>1975</c:v>
                </c:pt>
                <c:pt idx="45">
                  <c:v>1974</c:v>
                </c:pt>
                <c:pt idx="46">
                  <c:v>1973</c:v>
                </c:pt>
                <c:pt idx="47">
                  <c:v>1972</c:v>
                </c:pt>
                <c:pt idx="48">
                  <c:v>1971</c:v>
                </c:pt>
                <c:pt idx="49">
                  <c:v>1970</c:v>
                </c:pt>
                <c:pt idx="50">
                  <c:v>1969</c:v>
                </c:pt>
                <c:pt idx="51">
                  <c:v>1968</c:v>
                </c:pt>
                <c:pt idx="52">
                  <c:v>1967</c:v>
                </c:pt>
                <c:pt idx="53">
                  <c:v>1966</c:v>
                </c:pt>
                <c:pt idx="54">
                  <c:v>1965</c:v>
                </c:pt>
                <c:pt idx="55">
                  <c:v>1964</c:v>
                </c:pt>
                <c:pt idx="56">
                  <c:v>1963</c:v>
                </c:pt>
                <c:pt idx="57">
                  <c:v>1962</c:v>
                </c:pt>
                <c:pt idx="58">
                  <c:v>1961</c:v>
                </c:pt>
                <c:pt idx="59">
                  <c:v>1960</c:v>
                </c:pt>
                <c:pt idx="60">
                  <c:v>1959</c:v>
                </c:pt>
                <c:pt idx="61">
                  <c:v>1958</c:v>
                </c:pt>
                <c:pt idx="62">
                  <c:v>1957</c:v>
                </c:pt>
              </c:numCache>
            </c:numRef>
          </c:xVal>
          <c:yVal>
            <c:numRef>
              <c:f>Ch6_Fig3!$B$3:$B$65</c:f>
              <c:numCache>
                <c:formatCode>General</c:formatCode>
                <c:ptCount val="63"/>
                <c:pt idx="2" formatCode="0.0000">
                  <c:v>0.47031340336933658</c:v>
                </c:pt>
                <c:pt idx="3" formatCode="0.0000">
                  <c:v>0.47121427352823647</c:v>
                </c:pt>
                <c:pt idx="4" formatCode="0.0000">
                  <c:v>0.4715687996384294</c:v>
                </c:pt>
                <c:pt idx="5" formatCode="0.0000">
                  <c:v>0.4771026478940244</c:v>
                </c:pt>
                <c:pt idx="6" formatCode="0.0000">
                  <c:v>0.47771205532332983</c:v>
                </c:pt>
                <c:pt idx="7" formatCode="0.0000">
                  <c:v>0.4806410997243083</c:v>
                </c:pt>
                <c:pt idx="8" formatCode="0.0000">
                  <c:v>0.4815028810679936</c:v>
                </c:pt>
                <c:pt idx="9" formatCode="0.0000">
                  <c:v>0.48477959413797406</c:v>
                </c:pt>
                <c:pt idx="10" formatCode="0.0000">
                  <c:v>0.48802211030749415</c:v>
                </c:pt>
                <c:pt idx="11" formatCode="0.0000">
                  <c:v>0.49071977911561487</c:v>
                </c:pt>
                <c:pt idx="12" formatCode="0.0000">
                  <c:v>0.49023793733042048</c:v>
                </c:pt>
                <c:pt idx="13" formatCode="0.0000">
                  <c:v>0.4825871989925905</c:v>
                </c:pt>
                <c:pt idx="14" formatCode="0.0000">
                  <c:v>0.47183167466886006</c:v>
                </c:pt>
                <c:pt idx="15" formatCode="0.0000">
                  <c:v>0.46051484542899868</c:v>
                </c:pt>
                <c:pt idx="16" formatCode="0.0000">
                  <c:v>0.45096677517180456</c:v>
                </c:pt>
                <c:pt idx="17" formatCode="0.0000">
                  <c:v>0.44208383451459038</c:v>
                </c:pt>
                <c:pt idx="18" formatCode="0.0000">
                  <c:v>0.43281263332353187</c:v>
                </c:pt>
                <c:pt idx="19" formatCode="0.0000">
                  <c:v>0.4270759343841144</c:v>
                </c:pt>
                <c:pt idx="20" formatCode="0.0000">
                  <c:v>0.42195842658241922</c:v>
                </c:pt>
                <c:pt idx="21" formatCode="0.0000">
                  <c:v>0.41870576060596454</c:v>
                </c:pt>
                <c:pt idx="22" formatCode="0.0000">
                  <c:v>0.41357875547098216</c:v>
                </c:pt>
                <c:pt idx="23" formatCode="0.0000">
                  <c:v>0.40537824583868964</c:v>
                </c:pt>
                <c:pt idx="24" formatCode="0.0000">
                  <c:v>0.39379374071737377</c:v>
                </c:pt>
                <c:pt idx="25" formatCode="0.0000">
                  <c:v>0.38432676891899425</c:v>
                </c:pt>
                <c:pt idx="26" formatCode="0.0000">
                  <c:v>0.37394311535820934</c:v>
                </c:pt>
                <c:pt idx="27" formatCode="0.0000">
                  <c:v>0.36718607215001881</c:v>
                </c:pt>
                <c:pt idx="28" formatCode="0.0000">
                  <c:v>0.35354639005425298</c:v>
                </c:pt>
                <c:pt idx="29" formatCode="0.0000">
                  <c:v>0.34456996026293663</c:v>
                </c:pt>
                <c:pt idx="30" formatCode="0.0000">
                  <c:v>0.33378416890960111</c:v>
                </c:pt>
                <c:pt idx="31" formatCode="0.0000">
                  <c:v>0.32808278335802948</c:v>
                </c:pt>
                <c:pt idx="32" formatCode="0.0000">
                  <c:v>0.31925822809222182</c:v>
                </c:pt>
                <c:pt idx="33" formatCode="0.0000">
                  <c:v>0.31023525170922173</c:v>
                </c:pt>
                <c:pt idx="34" formatCode="0.0000">
                  <c:v>0.29717152121398338</c:v>
                </c:pt>
                <c:pt idx="35" formatCode="0.0000">
                  <c:v>0.2839217740160192</c:v>
                </c:pt>
                <c:pt idx="36" formatCode="0.0000">
                  <c:v>0.26682961958524759</c:v>
                </c:pt>
                <c:pt idx="37" formatCode="0.0000">
                  <c:v>0.25547501646804416</c:v>
                </c:pt>
                <c:pt idx="38" formatCode="0.0000">
                  <c:v>0.2433336808476243</c:v>
                </c:pt>
                <c:pt idx="39" formatCode="0.0000">
                  <c:v>0.23792422220387263</c:v>
                </c:pt>
                <c:pt idx="40" formatCode="0.0000">
                  <c:v>0.22626082414629459</c:v>
                </c:pt>
                <c:pt idx="41" formatCode="0.0000">
                  <c:v>0.21310901719794151</c:v>
                </c:pt>
                <c:pt idx="42" formatCode="0.0000">
                  <c:v>0.18951544021073463</c:v>
                </c:pt>
                <c:pt idx="43" formatCode="0.0000">
                  <c:v>0.1627793047593771</c:v>
                </c:pt>
                <c:pt idx="44" formatCode="0.0000">
                  <c:v>0.1358739316706381</c:v>
                </c:pt>
                <c:pt idx="45" formatCode="0.0000">
                  <c:v>0.11174086228147757</c:v>
                </c:pt>
                <c:pt idx="46" formatCode="0.0000">
                  <c:v>9.7047502603464023E-2</c:v>
                </c:pt>
                <c:pt idx="47" formatCode="0.0000">
                  <c:v>9.0692989608287686E-2</c:v>
                </c:pt>
                <c:pt idx="48" formatCode="0.0000">
                  <c:v>8.8632909101522703E-2</c:v>
                </c:pt>
                <c:pt idx="49" formatCode="0.0000">
                  <c:v>8.3712212941499067E-2</c:v>
                </c:pt>
                <c:pt idx="50" formatCode="0.0000">
                  <c:v>7.9792620562670336E-2</c:v>
                </c:pt>
                <c:pt idx="51" formatCode="0.0000">
                  <c:v>7.7003223319165259E-2</c:v>
                </c:pt>
                <c:pt idx="52" formatCode="0.0000">
                  <c:v>7.4958067368856476E-2</c:v>
                </c:pt>
                <c:pt idx="53" formatCode="0.0000">
                  <c:v>7.0789422676756641E-2</c:v>
                </c:pt>
                <c:pt idx="54" formatCode="0.0000">
                  <c:v>6.6093156873561446E-2</c:v>
                </c:pt>
                <c:pt idx="55" formatCode="0.0000">
                  <c:v>6.1614050274168324E-2</c:v>
                </c:pt>
                <c:pt idx="56" formatCode="0.0000">
                  <c:v>5.716657944356654E-2</c:v>
                </c:pt>
                <c:pt idx="57" formatCode="0.0000">
                  <c:v>5.5028594118380715E-2</c:v>
                </c:pt>
                <c:pt idx="58" formatCode="0.0000">
                  <c:v>5.4791060382130663E-2</c:v>
                </c:pt>
                <c:pt idx="59" formatCode="0.0000">
                  <c:v>5.4265689042650861E-2</c:v>
                </c:pt>
                <c:pt idx="60" formatCode="0.0000">
                  <c:v>5.2971877052989148E-2</c:v>
                </c:pt>
                <c:pt idx="61" formatCode="0.0000">
                  <c:v>5.1580043862512866E-2</c:v>
                </c:pt>
                <c:pt idx="62" formatCode="0.0000">
                  <c:v>5.0858630121403903E-2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6A-3F41-A3EB-881C30DD3C53}"/>
            </c:ext>
          </c:extLst>
        </c:ser>
        <c:ser>
          <c:idx val="1"/>
          <c:order val="1"/>
          <c:tx>
            <c:strRef>
              <c:f>Ch6_Fig3!$C$2</c:f>
              <c:strCache>
                <c:ptCount val="1"/>
                <c:pt idx="0">
                  <c:v>Law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Ch6_Fig3!$A$3:$A$65</c:f>
              <c:numCache>
                <c:formatCode>General</c:formatCode>
                <c:ptCount val="6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2002</c:v>
                </c:pt>
                <c:pt idx="18">
                  <c:v>2001</c:v>
                </c:pt>
                <c:pt idx="19">
                  <c:v>2000</c:v>
                </c:pt>
                <c:pt idx="20">
                  <c:v>1999</c:v>
                </c:pt>
                <c:pt idx="21">
                  <c:v>1998</c:v>
                </c:pt>
                <c:pt idx="22">
                  <c:v>1997</c:v>
                </c:pt>
                <c:pt idx="23">
                  <c:v>1996</c:v>
                </c:pt>
                <c:pt idx="24">
                  <c:v>1995</c:v>
                </c:pt>
                <c:pt idx="25">
                  <c:v>1994</c:v>
                </c:pt>
                <c:pt idx="26">
                  <c:v>1993</c:v>
                </c:pt>
                <c:pt idx="27">
                  <c:v>1992</c:v>
                </c:pt>
                <c:pt idx="28">
                  <c:v>1991</c:v>
                </c:pt>
                <c:pt idx="29">
                  <c:v>1990</c:v>
                </c:pt>
                <c:pt idx="30">
                  <c:v>1989</c:v>
                </c:pt>
                <c:pt idx="31">
                  <c:v>1988</c:v>
                </c:pt>
                <c:pt idx="32">
                  <c:v>1987</c:v>
                </c:pt>
                <c:pt idx="33">
                  <c:v>1986</c:v>
                </c:pt>
                <c:pt idx="34">
                  <c:v>1985</c:v>
                </c:pt>
                <c:pt idx="35">
                  <c:v>1984</c:v>
                </c:pt>
                <c:pt idx="36">
                  <c:v>1983</c:v>
                </c:pt>
                <c:pt idx="37">
                  <c:v>1982</c:v>
                </c:pt>
                <c:pt idx="38">
                  <c:v>1981</c:v>
                </c:pt>
                <c:pt idx="39">
                  <c:v>1980</c:v>
                </c:pt>
                <c:pt idx="40">
                  <c:v>1979</c:v>
                </c:pt>
                <c:pt idx="41">
                  <c:v>1978</c:v>
                </c:pt>
                <c:pt idx="42">
                  <c:v>1977</c:v>
                </c:pt>
                <c:pt idx="43">
                  <c:v>1976</c:v>
                </c:pt>
                <c:pt idx="44">
                  <c:v>1975</c:v>
                </c:pt>
                <c:pt idx="45">
                  <c:v>1974</c:v>
                </c:pt>
                <c:pt idx="46">
                  <c:v>1973</c:v>
                </c:pt>
                <c:pt idx="47">
                  <c:v>1972</c:v>
                </c:pt>
                <c:pt idx="48">
                  <c:v>1971</c:v>
                </c:pt>
                <c:pt idx="49">
                  <c:v>1970</c:v>
                </c:pt>
                <c:pt idx="50">
                  <c:v>1969</c:v>
                </c:pt>
                <c:pt idx="51">
                  <c:v>1968</c:v>
                </c:pt>
                <c:pt idx="52">
                  <c:v>1967</c:v>
                </c:pt>
                <c:pt idx="53">
                  <c:v>1966</c:v>
                </c:pt>
                <c:pt idx="54">
                  <c:v>1965</c:v>
                </c:pt>
                <c:pt idx="55">
                  <c:v>1964</c:v>
                </c:pt>
                <c:pt idx="56">
                  <c:v>1963</c:v>
                </c:pt>
                <c:pt idx="57">
                  <c:v>1962</c:v>
                </c:pt>
                <c:pt idx="58">
                  <c:v>1961</c:v>
                </c:pt>
                <c:pt idx="59">
                  <c:v>1960</c:v>
                </c:pt>
                <c:pt idx="60">
                  <c:v>1959</c:v>
                </c:pt>
                <c:pt idx="61">
                  <c:v>1958</c:v>
                </c:pt>
                <c:pt idx="62">
                  <c:v>1957</c:v>
                </c:pt>
              </c:numCache>
            </c:numRef>
          </c:xVal>
          <c:yVal>
            <c:numRef>
              <c:f>Ch6_Fig3!$C$3:$C$65</c:f>
              <c:numCache>
                <c:formatCode>General</c:formatCode>
                <c:ptCount val="63"/>
                <c:pt idx="3" formatCode="0.0000">
                  <c:v>0.48723768949676055</c:v>
                </c:pt>
                <c:pt idx="4" formatCode="0.0000">
                  <c:v>0.47789826745969249</c:v>
                </c:pt>
                <c:pt idx="5" formatCode="0.0000">
                  <c:v>0.47077992240076466</c:v>
                </c:pt>
                <c:pt idx="6" formatCode="0.0000">
                  <c:v>0.46865649023645589</c:v>
                </c:pt>
                <c:pt idx="7" formatCode="0.0000">
                  <c:v>0.46972824315134187</c:v>
                </c:pt>
                <c:pt idx="8" formatCode="0.0000">
                  <c:v>0.47252013028634576</c:v>
                </c:pt>
                <c:pt idx="9" formatCode="0.0000">
                  <c:v>0.46738334258076009</c:v>
                </c:pt>
                <c:pt idx="10" formatCode="0.0000">
                  <c:v>0.4669163144447947</c:v>
                </c:pt>
                <c:pt idx="11" formatCode="0.0000">
                  <c:v>0.46817218619033701</c:v>
                </c:pt>
                <c:pt idx="12" formatCode="0.0000">
                  <c:v>0.47534882974806902</c:v>
                </c:pt>
                <c:pt idx="13" formatCode="0.0000">
                  <c:v>0.48084994287497457</c:v>
                </c:pt>
                <c:pt idx="14" formatCode="0.0000">
                  <c:v>0.4868898863015248</c:v>
                </c:pt>
                <c:pt idx="15" formatCode="0.0000">
                  <c:v>0.49035585097573992</c:v>
                </c:pt>
                <c:pt idx="16" formatCode="0.0000">
                  <c:v>0.48832157514324859</c:v>
                </c:pt>
                <c:pt idx="17" formatCode="0.0000">
                  <c:v>0.48115837736794642</c:v>
                </c:pt>
                <c:pt idx="18" formatCode="0.0000">
                  <c:v>0.47077483567538553</c:v>
                </c:pt>
                <c:pt idx="19" formatCode="0.0000">
                  <c:v>0.45990380549289672</c:v>
                </c:pt>
                <c:pt idx="20" formatCode="0.0000">
                  <c:v>0.45021882016471104</c:v>
                </c:pt>
                <c:pt idx="21" formatCode="0.0000">
                  <c:v>0.44300302357169125</c:v>
                </c:pt>
                <c:pt idx="22" formatCode="0.0000">
                  <c:v>0.43869285573624661</c:v>
                </c:pt>
                <c:pt idx="23" formatCode="0.0000">
                  <c:v>0.43271228566465297</c:v>
                </c:pt>
                <c:pt idx="24" formatCode="0.0000">
                  <c:v>0.43023425640481222</c:v>
                </c:pt>
                <c:pt idx="25" formatCode="0.0000">
                  <c:v>0.42687521424054226</c:v>
                </c:pt>
                <c:pt idx="26" formatCode="0.0000">
                  <c:v>0.427255789451636</c:v>
                </c:pt>
                <c:pt idx="27" formatCode="0.0000">
                  <c:v>0.42713738804650009</c:v>
                </c:pt>
                <c:pt idx="28" formatCode="0.0000">
                  <c:v>0.42629169047216714</c:v>
                </c:pt>
                <c:pt idx="29" formatCode="0.0000">
                  <c:v>0.42020546250319207</c:v>
                </c:pt>
                <c:pt idx="30" formatCode="0.0000">
                  <c:v>0.41194371150784131</c:v>
                </c:pt>
                <c:pt idx="31" formatCode="0.0000">
                  <c:v>0.40519631583200472</c:v>
                </c:pt>
                <c:pt idx="32" formatCode="0.0000">
                  <c:v>0.39886485024563129</c:v>
                </c:pt>
                <c:pt idx="33" formatCode="0.0000">
                  <c:v>0.3921367664073756</c:v>
                </c:pt>
                <c:pt idx="34" formatCode="0.0000">
                  <c:v>0.3808852359219132</c:v>
                </c:pt>
                <c:pt idx="35" formatCode="0.0000">
                  <c:v>0.3712953142674324</c:v>
                </c:pt>
                <c:pt idx="36" formatCode="0.0000">
                  <c:v>0.3544575721914871</c:v>
                </c:pt>
                <c:pt idx="37" formatCode="0.0000">
                  <c:v>0.33967482779702124</c:v>
                </c:pt>
                <c:pt idx="38" formatCode="0.0000">
                  <c:v>0.3199100553331411</c:v>
                </c:pt>
                <c:pt idx="39" formatCode="0.0000">
                  <c:v>0.3034573596364567</c:v>
                </c:pt>
                <c:pt idx="40" formatCode="0.0000">
                  <c:v>0.28215844057481293</c:v>
                </c:pt>
                <c:pt idx="41" formatCode="0.0000">
                  <c:v>0.25643802463575954</c:v>
                </c:pt>
                <c:pt idx="42" formatCode="0.0000">
                  <c:v>0.22559095832038203</c:v>
                </c:pt>
                <c:pt idx="43" formatCode="0.0000">
                  <c:v>0.18915402998397238</c:v>
                </c:pt>
                <c:pt idx="44" formatCode="0.0000">
                  <c:v>0.1522783604502923</c:v>
                </c:pt>
                <c:pt idx="45" formatCode="0.0000">
                  <c:v>0.11476217009603697</c:v>
                </c:pt>
                <c:pt idx="46" formatCode="0.0000">
                  <c:v>8.7470867315833145E-2</c:v>
                </c:pt>
                <c:pt idx="47" formatCode="0.0000">
                  <c:v>7.3232985110442447E-2</c:v>
                </c:pt>
                <c:pt idx="48" formatCode="0.0000">
                  <c:v>6.456948205228262E-2</c:v>
                </c:pt>
                <c:pt idx="49" formatCode="0.0000">
                  <c:v>5.4918289509251095E-2</c:v>
                </c:pt>
                <c:pt idx="50" formatCode="0.0000">
                  <c:v>4.4339900738602479E-2</c:v>
                </c:pt>
                <c:pt idx="51" formatCode="0.0000">
                  <c:v>4.0510382015707808E-2</c:v>
                </c:pt>
                <c:pt idx="52" formatCode="0.0000">
                  <c:v>3.9045958044324758E-2</c:v>
                </c:pt>
                <c:pt idx="53" formatCode="0.0000">
                  <c:v>3.645964756260215E-2</c:v>
                </c:pt>
                <c:pt idx="54" formatCode="0.0000">
                  <c:v>3.1971594971696868E-2</c:v>
                </c:pt>
                <c:pt idx="55" formatCode="0.0000">
                  <c:v>3.3357059111791244E-2</c:v>
                </c:pt>
                <c:pt idx="56" formatCode="0.0000">
                  <c:v>3.2513673307087869E-2</c:v>
                </c:pt>
                <c:pt idx="57" formatCode="0.0000">
                  <c:v>3.4838185989217813E-2</c:v>
                </c:pt>
                <c:pt idx="58" formatCode="0.0000">
                  <c:v>2.9922510218353144E-2</c:v>
                </c:pt>
                <c:pt idx="59" formatCode="0.0000">
                  <c:v>3.2795515698395693E-2</c:v>
                </c:pt>
                <c:pt idx="60" formatCode="0.0000">
                  <c:v>3.0539883613654107E-2</c:v>
                </c:pt>
                <c:pt idx="61" formatCode="0.0000">
                  <c:v>3.6949981499999736E-2</c:v>
                </c:pt>
                <c:pt idx="62" formatCode="0.0000">
                  <c:v>3.5978369418615874E-2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6A-3F41-A3EB-881C30DD3C53}"/>
            </c:ext>
          </c:extLst>
        </c:ser>
        <c:ser>
          <c:idx val="2"/>
          <c:order val="2"/>
          <c:tx>
            <c:strRef>
              <c:f>Ch6_Fig3!$D$2</c:f>
              <c:strCache>
                <c:ptCount val="1"/>
                <c:pt idx="0">
                  <c:v>Dental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Ch6_Fig3!$A$3:$A$65</c:f>
              <c:numCache>
                <c:formatCode>General</c:formatCode>
                <c:ptCount val="6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2002</c:v>
                </c:pt>
                <c:pt idx="18">
                  <c:v>2001</c:v>
                </c:pt>
                <c:pt idx="19">
                  <c:v>2000</c:v>
                </c:pt>
                <c:pt idx="20">
                  <c:v>1999</c:v>
                </c:pt>
                <c:pt idx="21">
                  <c:v>1998</c:v>
                </c:pt>
                <c:pt idx="22">
                  <c:v>1997</c:v>
                </c:pt>
                <c:pt idx="23">
                  <c:v>1996</c:v>
                </c:pt>
                <c:pt idx="24">
                  <c:v>1995</c:v>
                </c:pt>
                <c:pt idx="25">
                  <c:v>1994</c:v>
                </c:pt>
                <c:pt idx="26">
                  <c:v>1993</c:v>
                </c:pt>
                <c:pt idx="27">
                  <c:v>1992</c:v>
                </c:pt>
                <c:pt idx="28">
                  <c:v>1991</c:v>
                </c:pt>
                <c:pt idx="29">
                  <c:v>1990</c:v>
                </c:pt>
                <c:pt idx="30">
                  <c:v>1989</c:v>
                </c:pt>
                <c:pt idx="31">
                  <c:v>1988</c:v>
                </c:pt>
                <c:pt idx="32">
                  <c:v>1987</c:v>
                </c:pt>
                <c:pt idx="33">
                  <c:v>1986</c:v>
                </c:pt>
                <c:pt idx="34">
                  <c:v>1985</c:v>
                </c:pt>
                <c:pt idx="35">
                  <c:v>1984</c:v>
                </c:pt>
                <c:pt idx="36">
                  <c:v>1983</c:v>
                </c:pt>
                <c:pt idx="37">
                  <c:v>1982</c:v>
                </c:pt>
                <c:pt idx="38">
                  <c:v>1981</c:v>
                </c:pt>
                <c:pt idx="39">
                  <c:v>1980</c:v>
                </c:pt>
                <c:pt idx="40">
                  <c:v>1979</c:v>
                </c:pt>
                <c:pt idx="41">
                  <c:v>1978</c:v>
                </c:pt>
                <c:pt idx="42">
                  <c:v>1977</c:v>
                </c:pt>
                <c:pt idx="43">
                  <c:v>1976</c:v>
                </c:pt>
                <c:pt idx="44">
                  <c:v>1975</c:v>
                </c:pt>
                <c:pt idx="45">
                  <c:v>1974</c:v>
                </c:pt>
                <c:pt idx="46">
                  <c:v>1973</c:v>
                </c:pt>
                <c:pt idx="47">
                  <c:v>1972</c:v>
                </c:pt>
                <c:pt idx="48">
                  <c:v>1971</c:v>
                </c:pt>
                <c:pt idx="49">
                  <c:v>1970</c:v>
                </c:pt>
                <c:pt idx="50">
                  <c:v>1969</c:v>
                </c:pt>
                <c:pt idx="51">
                  <c:v>1968</c:v>
                </c:pt>
                <c:pt idx="52">
                  <c:v>1967</c:v>
                </c:pt>
                <c:pt idx="53">
                  <c:v>1966</c:v>
                </c:pt>
                <c:pt idx="54">
                  <c:v>1965</c:v>
                </c:pt>
                <c:pt idx="55">
                  <c:v>1964</c:v>
                </c:pt>
                <c:pt idx="56">
                  <c:v>1963</c:v>
                </c:pt>
                <c:pt idx="57">
                  <c:v>1962</c:v>
                </c:pt>
                <c:pt idx="58">
                  <c:v>1961</c:v>
                </c:pt>
                <c:pt idx="59">
                  <c:v>1960</c:v>
                </c:pt>
                <c:pt idx="60">
                  <c:v>1959</c:v>
                </c:pt>
                <c:pt idx="61">
                  <c:v>1958</c:v>
                </c:pt>
                <c:pt idx="62">
                  <c:v>1957</c:v>
                </c:pt>
              </c:numCache>
            </c:numRef>
          </c:xVal>
          <c:yVal>
            <c:numRef>
              <c:f>Ch6_Fig3!$D$3:$D$65</c:f>
              <c:numCache>
                <c:formatCode>General</c:formatCode>
                <c:ptCount val="63"/>
                <c:pt idx="3" formatCode="0.0000">
                  <c:v>0.49071910066915286</c:v>
                </c:pt>
                <c:pt idx="4" formatCode="0.0000">
                  <c:v>0.48148969128184715</c:v>
                </c:pt>
                <c:pt idx="5" formatCode="0.0000">
                  <c:v>0.4784271789012205</c:v>
                </c:pt>
                <c:pt idx="6" formatCode="0.0000">
                  <c:v>0.4727946045112304</c:v>
                </c:pt>
                <c:pt idx="7" formatCode="0.0000">
                  <c:v>0.46612792495807409</c:v>
                </c:pt>
                <c:pt idx="8" formatCode="0.0000">
                  <c:v>0.45826324478237851</c:v>
                </c:pt>
                <c:pt idx="9" formatCode="0.0000">
                  <c:v>0.45882349970812059</c:v>
                </c:pt>
                <c:pt idx="10" formatCode="0.0000">
                  <c:v>0.45552585631040904</c:v>
                </c:pt>
                <c:pt idx="11" formatCode="0.0000">
                  <c:v>0.451486074352839</c:v>
                </c:pt>
                <c:pt idx="12" formatCode="0.0000">
                  <c:v>0.44528523885682575</c:v>
                </c:pt>
                <c:pt idx="13" formatCode="0.0000">
                  <c:v>0.44279766222479111</c:v>
                </c:pt>
                <c:pt idx="14" formatCode="0.0000">
                  <c:v>0.43290168929612238</c:v>
                </c:pt>
                <c:pt idx="15" formatCode="0.0000">
                  <c:v>0.41422803931001401</c:v>
                </c:pt>
                <c:pt idx="16" formatCode="0.0000">
                  <c:v>0.39662016022739482</c:v>
                </c:pt>
                <c:pt idx="17" formatCode="0.0000">
                  <c:v>0.38665345943934587</c:v>
                </c:pt>
                <c:pt idx="18" formatCode="0.0000">
                  <c:v>0.39049443058039146</c:v>
                </c:pt>
                <c:pt idx="19" formatCode="0.0000">
                  <c:v>0.38048415491194171</c:v>
                </c:pt>
                <c:pt idx="20" formatCode="0.0000">
                  <c:v>0.37929202942438228</c:v>
                </c:pt>
                <c:pt idx="21" formatCode="0.0000">
                  <c:v>0.36878541747727794</c:v>
                </c:pt>
                <c:pt idx="22" formatCode="0.0000">
                  <c:v>0.3698280817265962</c:v>
                </c:pt>
                <c:pt idx="23" formatCode="0.0000">
                  <c:v>0.36355226821925851</c:v>
                </c:pt>
                <c:pt idx="24" formatCode="0.0000">
                  <c:v>0.36873600573008192</c:v>
                </c:pt>
                <c:pt idx="25" formatCode="0.0000">
                  <c:v>0.36244131414135761</c:v>
                </c:pt>
                <c:pt idx="26" formatCode="0.0000">
                  <c:v>0.34903917691556791</c:v>
                </c:pt>
                <c:pt idx="27" formatCode="0.0000">
                  <c:v>0.32793949941677369</c:v>
                </c:pt>
                <c:pt idx="28" formatCode="0.0000">
                  <c:v>0.31787511278122915</c:v>
                </c:pt>
                <c:pt idx="29" formatCode="0.0000">
                  <c:v>0.29924836394793375</c:v>
                </c:pt>
                <c:pt idx="30" formatCode="0.0000">
                  <c:v>0.27973537606511617</c:v>
                </c:pt>
                <c:pt idx="31" formatCode="0.0000">
                  <c:v>0.25681979618162271</c:v>
                </c:pt>
                <c:pt idx="32" formatCode="0.0000">
                  <c:v>0.24288545209253351</c:v>
                </c:pt>
                <c:pt idx="33" formatCode="0.0000">
                  <c:v>0.22430399709976553</c:v>
                </c:pt>
                <c:pt idx="34" formatCode="0.0000">
                  <c:v>0.20973891497320152</c:v>
                </c:pt>
                <c:pt idx="35" formatCode="0.0000">
                  <c:v>0.19143602729336243</c:v>
                </c:pt>
                <c:pt idx="36" formatCode="0.0000">
                  <c:v>0.1738169328330251</c:v>
                </c:pt>
                <c:pt idx="37" formatCode="0.0000">
                  <c:v>0.15647821368223797</c:v>
                </c:pt>
                <c:pt idx="38" formatCode="0.0000">
                  <c:v>0.1439168089069309</c:v>
                </c:pt>
                <c:pt idx="39" formatCode="0.0000">
                  <c:v>0.13174325735435621</c:v>
                </c:pt>
                <c:pt idx="40" formatCode="0.0000">
                  <c:v>0.11999477372304355</c:v>
                </c:pt>
                <c:pt idx="41" formatCode="0.0000">
                  <c:v>9.9881607519788071E-2</c:v>
                </c:pt>
                <c:pt idx="42" formatCode="0.0000">
                  <c:v>7.5246276806358883E-2</c:v>
                </c:pt>
                <c:pt idx="43" formatCode="0.0000">
                  <c:v>4.9083555084605761E-2</c:v>
                </c:pt>
                <c:pt idx="44" formatCode="0.0000">
                  <c:v>3.1201280049742163E-2</c:v>
                </c:pt>
                <c:pt idx="45" formatCode="0.0000">
                  <c:v>2.1107728739997261E-2</c:v>
                </c:pt>
                <c:pt idx="46" formatCode="0.0000">
                  <c:v>1.4622861783992322E-2</c:v>
                </c:pt>
                <c:pt idx="47" formatCode="0.0000">
                  <c:v>1.1979798159620284E-2</c:v>
                </c:pt>
                <c:pt idx="48" formatCode="0.0000">
                  <c:v>1.0497927372851283E-2</c:v>
                </c:pt>
                <c:pt idx="49" formatCode="0.0000">
                  <c:v>9.9164420283080479E-3</c:v>
                </c:pt>
                <c:pt idx="50" formatCode="0.0000">
                  <c:v>1.0756343636192526E-2</c:v>
                </c:pt>
                <c:pt idx="51" formatCode="0.0000">
                  <c:v>1.1675423822550981E-2</c:v>
                </c:pt>
                <c:pt idx="52" formatCode="0.0000">
                  <c:v>1.1901942011469118E-2</c:v>
                </c:pt>
                <c:pt idx="53" formatCode="0.0000">
                  <c:v>9.6832250060776559E-3</c:v>
                </c:pt>
                <c:pt idx="54" formatCode="0.0000">
                  <c:v>6.9737726374747401E-3</c:v>
                </c:pt>
                <c:pt idx="55" formatCode="0.0000">
                  <c:v>5.1364403773131754E-3</c:v>
                </c:pt>
                <c:pt idx="56" formatCode="0.0000">
                  <c:v>4.5572291477720675E-3</c:v>
                </c:pt>
                <c:pt idx="57" formatCode="0.0000">
                  <c:v>5.5240783172410173E-3</c:v>
                </c:pt>
                <c:pt idx="58" formatCode="0.0000">
                  <c:v>6.6741324140672268E-3</c:v>
                </c:pt>
                <c:pt idx="59" formatCode="0.0000">
                  <c:v>8.0772374101656993E-3</c:v>
                </c:pt>
                <c:pt idx="60" formatCode="0.0000">
                  <c:v>9.5501883781791783E-3</c:v>
                </c:pt>
                <c:pt idx="61" formatCode="0.0000">
                  <c:v>1.0613127956488324E-2</c:v>
                </c:pt>
                <c:pt idx="62" formatCode="0.0000">
                  <c:v>1.1196210173178128E-2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56A-3F41-A3EB-881C30DD3C53}"/>
            </c:ext>
          </c:extLst>
        </c:ser>
        <c:ser>
          <c:idx val="3"/>
          <c:order val="3"/>
          <c:tx>
            <c:strRef>
              <c:f>Ch6_Fig3!$E$2</c:f>
              <c:strCache>
                <c:ptCount val="1"/>
                <c:pt idx="0">
                  <c:v>MBA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Ch6_Fig3!$A$3:$A$65</c:f>
              <c:numCache>
                <c:formatCode>General</c:formatCode>
                <c:ptCount val="6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2002</c:v>
                </c:pt>
                <c:pt idx="18">
                  <c:v>2001</c:v>
                </c:pt>
                <c:pt idx="19">
                  <c:v>2000</c:v>
                </c:pt>
                <c:pt idx="20">
                  <c:v>1999</c:v>
                </c:pt>
                <c:pt idx="21">
                  <c:v>1998</c:v>
                </c:pt>
                <c:pt idx="22">
                  <c:v>1997</c:v>
                </c:pt>
                <c:pt idx="23">
                  <c:v>1996</c:v>
                </c:pt>
                <c:pt idx="24">
                  <c:v>1995</c:v>
                </c:pt>
                <c:pt idx="25">
                  <c:v>1994</c:v>
                </c:pt>
                <c:pt idx="26">
                  <c:v>1993</c:v>
                </c:pt>
                <c:pt idx="27">
                  <c:v>1992</c:v>
                </c:pt>
                <c:pt idx="28">
                  <c:v>1991</c:v>
                </c:pt>
                <c:pt idx="29">
                  <c:v>1990</c:v>
                </c:pt>
                <c:pt idx="30">
                  <c:v>1989</c:v>
                </c:pt>
                <c:pt idx="31">
                  <c:v>1988</c:v>
                </c:pt>
                <c:pt idx="32">
                  <c:v>1987</c:v>
                </c:pt>
                <c:pt idx="33">
                  <c:v>1986</c:v>
                </c:pt>
                <c:pt idx="34">
                  <c:v>1985</c:v>
                </c:pt>
                <c:pt idx="35">
                  <c:v>1984</c:v>
                </c:pt>
                <c:pt idx="36">
                  <c:v>1983</c:v>
                </c:pt>
                <c:pt idx="37">
                  <c:v>1982</c:v>
                </c:pt>
                <c:pt idx="38">
                  <c:v>1981</c:v>
                </c:pt>
                <c:pt idx="39">
                  <c:v>1980</c:v>
                </c:pt>
                <c:pt idx="40">
                  <c:v>1979</c:v>
                </c:pt>
                <c:pt idx="41">
                  <c:v>1978</c:v>
                </c:pt>
                <c:pt idx="42">
                  <c:v>1977</c:v>
                </c:pt>
                <c:pt idx="43">
                  <c:v>1976</c:v>
                </c:pt>
                <c:pt idx="44">
                  <c:v>1975</c:v>
                </c:pt>
                <c:pt idx="45">
                  <c:v>1974</c:v>
                </c:pt>
                <c:pt idx="46">
                  <c:v>1973</c:v>
                </c:pt>
                <c:pt idx="47">
                  <c:v>1972</c:v>
                </c:pt>
                <c:pt idx="48">
                  <c:v>1971</c:v>
                </c:pt>
                <c:pt idx="49">
                  <c:v>1970</c:v>
                </c:pt>
                <c:pt idx="50">
                  <c:v>1969</c:v>
                </c:pt>
                <c:pt idx="51">
                  <c:v>1968</c:v>
                </c:pt>
                <c:pt idx="52">
                  <c:v>1967</c:v>
                </c:pt>
                <c:pt idx="53">
                  <c:v>1966</c:v>
                </c:pt>
                <c:pt idx="54">
                  <c:v>1965</c:v>
                </c:pt>
                <c:pt idx="55">
                  <c:v>1964</c:v>
                </c:pt>
                <c:pt idx="56">
                  <c:v>1963</c:v>
                </c:pt>
                <c:pt idx="57">
                  <c:v>1962</c:v>
                </c:pt>
                <c:pt idx="58">
                  <c:v>1961</c:v>
                </c:pt>
                <c:pt idx="59">
                  <c:v>1960</c:v>
                </c:pt>
                <c:pt idx="60">
                  <c:v>1959</c:v>
                </c:pt>
                <c:pt idx="61">
                  <c:v>1958</c:v>
                </c:pt>
                <c:pt idx="62">
                  <c:v>1957</c:v>
                </c:pt>
              </c:numCache>
            </c:numRef>
          </c:xVal>
          <c:yVal>
            <c:numRef>
              <c:f>Ch6_Fig3!$E$3:$E$65</c:f>
              <c:numCache>
                <c:formatCode>General</c:formatCode>
                <c:ptCount val="63"/>
                <c:pt idx="3" formatCode="0.0000">
                  <c:v>0.46940670273155133</c:v>
                </c:pt>
                <c:pt idx="4" formatCode="0.0000">
                  <c:v>0.46718872345060453</c:v>
                </c:pt>
                <c:pt idx="5" formatCode="0.0000">
                  <c:v>0.46513500150226034</c:v>
                </c:pt>
                <c:pt idx="6" formatCode="0.0000">
                  <c:v>0.46293164612468712</c:v>
                </c:pt>
                <c:pt idx="7" formatCode="0.0000">
                  <c:v>0.46017911721440746</c:v>
                </c:pt>
                <c:pt idx="8" formatCode="0.0000">
                  <c:v>0.45830484096217705</c:v>
                </c:pt>
                <c:pt idx="9" formatCode="0.0000">
                  <c:v>0.4558313917333307</c:v>
                </c:pt>
                <c:pt idx="10" formatCode="0.0000">
                  <c:v>0.45173755648495134</c:v>
                </c:pt>
                <c:pt idx="11" formatCode="0.0000">
                  <c:v>0.44650297890443036</c:v>
                </c:pt>
                <c:pt idx="12" formatCode="0.0000">
                  <c:v>0.43837405546172253</c:v>
                </c:pt>
                <c:pt idx="13" formatCode="0.0000">
                  <c:v>0.43110746849585696</c:v>
                </c:pt>
                <c:pt idx="14" formatCode="0.0000">
                  <c:v>0.42434590335458511</c:v>
                </c:pt>
                <c:pt idx="15" formatCode="0.0000">
                  <c:v>0.41815207879096228</c:v>
                </c:pt>
                <c:pt idx="16" formatCode="0.0000">
                  <c:v>0.41398037660156706</c:v>
                </c:pt>
                <c:pt idx="17" formatCode="0.0000">
                  <c:v>0.4099684489892878</c:v>
                </c:pt>
                <c:pt idx="18" formatCode="0.0000">
                  <c:v>0.40591211569944347</c:v>
                </c:pt>
                <c:pt idx="19" formatCode="0.0000">
                  <c:v>0.40142916312477267</c:v>
                </c:pt>
                <c:pt idx="20" formatCode="0.0000">
                  <c:v>0.39438363129543785</c:v>
                </c:pt>
                <c:pt idx="21" formatCode="0.0000">
                  <c:v>0.39139266967088598</c:v>
                </c:pt>
                <c:pt idx="22" formatCode="0.0000">
                  <c:v>0.38397628802239336</c:v>
                </c:pt>
                <c:pt idx="23" formatCode="0.0000">
                  <c:v>0.37845211608347012</c:v>
                </c:pt>
                <c:pt idx="24" formatCode="0.0000">
                  <c:v>0.37029737654347367</c:v>
                </c:pt>
                <c:pt idx="25" formatCode="0.0000">
                  <c:v>0.36402962745891632</c:v>
                </c:pt>
                <c:pt idx="26" formatCode="0.0000">
                  <c:v>0.35865569018741872</c:v>
                </c:pt>
                <c:pt idx="27" formatCode="0.0000">
                  <c:v>0.35353584915908859</c:v>
                </c:pt>
                <c:pt idx="28" formatCode="0.0000">
                  <c:v>0.34797505629984243</c:v>
                </c:pt>
                <c:pt idx="29" formatCode="0.0000">
                  <c:v>0.3419051873154883</c:v>
                </c:pt>
                <c:pt idx="30" formatCode="0.0000">
                  <c:v>0.33725768666729916</c:v>
                </c:pt>
                <c:pt idx="31" formatCode="0.0000">
                  <c:v>0.33402766558238922</c:v>
                </c:pt>
                <c:pt idx="32" formatCode="0.0000">
                  <c:v>0.32587146706832937</c:v>
                </c:pt>
                <c:pt idx="33" formatCode="0.0000">
                  <c:v>0.31734814233873826</c:v>
                </c:pt>
                <c:pt idx="34" formatCode="0.0000">
                  <c:v>0.30777435378725038</c:v>
                </c:pt>
                <c:pt idx="35" formatCode="0.0000">
                  <c:v>0.30060298594328105</c:v>
                </c:pt>
                <c:pt idx="36" formatCode="0.0000">
                  <c:v>0.28981040258151164</c:v>
                </c:pt>
                <c:pt idx="37" formatCode="0.0000">
                  <c:v>0.27255101464558623</c:v>
                </c:pt>
                <c:pt idx="38" formatCode="0.0000">
                  <c:v>0.25030836781635674</c:v>
                </c:pt>
                <c:pt idx="39" formatCode="0.0000">
                  <c:v>0.22137946928852861</c:v>
                </c:pt>
                <c:pt idx="40" formatCode="0.0000">
                  <c:v>0.19402219852611532</c:v>
                </c:pt>
                <c:pt idx="41" formatCode="0.0000">
                  <c:v>0.16739236414411671</c:v>
                </c:pt>
                <c:pt idx="42" formatCode="0.0000">
                  <c:v>0.14233723754925484</c:v>
                </c:pt>
                <c:pt idx="43" formatCode="0.0000">
                  <c:v>0.11424555094375076</c:v>
                </c:pt>
                <c:pt idx="44" formatCode="0.0000">
                  <c:v>8.8318224010449628E-2</c:v>
                </c:pt>
                <c:pt idx="45" formatCode="0.0000">
                  <c:v>6.5896941296589892E-2</c:v>
                </c:pt>
                <c:pt idx="46" formatCode="0.0000">
                  <c:v>5.1007253512581167E-2</c:v>
                </c:pt>
                <c:pt idx="47" formatCode="0.0000">
                  <c:v>4.223398423304351E-2</c:v>
                </c:pt>
                <c:pt idx="48" formatCode="0.0000">
                  <c:v>3.7898261624303146E-2</c:v>
                </c:pt>
                <c:pt idx="49" formatCode="0.0000">
                  <c:v>3.6523006484141078E-2</c:v>
                </c:pt>
                <c:pt idx="50" formatCode="0.0000">
                  <c:v>3.4944672810855365E-2</c:v>
                </c:pt>
                <c:pt idx="51" formatCode="0.0000">
                  <c:v>3.3016788174211546E-2</c:v>
                </c:pt>
                <c:pt idx="52" formatCode="0.0000">
                  <c:v>2.9882595336392922E-2</c:v>
                </c:pt>
                <c:pt idx="53" formatCode="0.0000">
                  <c:v>2.7109817352172192E-2</c:v>
                </c:pt>
                <c:pt idx="54" formatCode="0.0000">
                  <c:v>2.5904762422724176E-2</c:v>
                </c:pt>
                <c:pt idx="55" formatCode="0.0000">
                  <c:v>2.6254398661237698E-2</c:v>
                </c:pt>
                <c:pt idx="56" formatCode="0.0000">
                  <c:v>2.6591003012940043E-2</c:v>
                </c:pt>
                <c:pt idx="57" formatCode="0.0000">
                  <c:v>2.8315642752849184E-2</c:v>
                </c:pt>
                <c:pt idx="58" formatCode="0.0000">
                  <c:v>3.1441349767776267E-2</c:v>
                </c:pt>
                <c:pt idx="59" formatCode="0.0000">
                  <c:v>3.4423940477776839E-2</c:v>
                </c:pt>
                <c:pt idx="60" formatCode="0.0000">
                  <c:v>3.5862347607832946E-2</c:v>
                </c:pt>
                <c:pt idx="61" formatCode="0.0000">
                  <c:v>3.8064108765323117E-2</c:v>
                </c:pt>
                <c:pt idx="62" formatCode="0.0000">
                  <c:v>4.2573407530191808E-2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56A-3F41-A3EB-881C30DD3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489024"/>
        <c:axId val="195718112"/>
      </c:scatterChart>
      <c:valAx>
        <c:axId val="195489024"/>
        <c:scaling>
          <c:orientation val="minMax"/>
          <c:max val="2020"/>
          <c:min val="195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</a:t>
                </a:r>
                <a:r>
                  <a:rPr lang="en-US" sz="1600" baseline="0"/>
                  <a:t> of Professional School Graduation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18112"/>
        <c:crosses val="autoZero"/>
        <c:crossBetween val="midCat"/>
        <c:majorUnit val="5"/>
        <c:minorUnit val="1"/>
      </c:valAx>
      <c:valAx>
        <c:axId val="19571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Fraction Female among Professional School Graduates</a:t>
                </a:r>
                <a:endParaRPr lang="en-US" sz="16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89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Ch6_Fig4!$B$3</c:f>
              <c:strCache>
                <c:ptCount val="1"/>
                <c:pt idx="0">
                  <c:v>% "Older" Occupations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Ch6_Fig4!$A$4:$A$12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2012</c:v>
                </c:pt>
                <c:pt idx="8">
                  <c:v>2017</c:v>
                </c:pt>
              </c:numCache>
            </c:numRef>
          </c:xVal>
          <c:yVal>
            <c:numRef>
              <c:f>Ch6_Fig4!$B$4:$B$12</c:f>
              <c:numCache>
                <c:formatCode>0.0000</c:formatCode>
                <c:ptCount val="9"/>
                <c:pt idx="0">
                  <c:v>0.72612220048904419</c:v>
                </c:pt>
                <c:pt idx="1">
                  <c:v>0.66195964813232422</c:v>
                </c:pt>
                <c:pt idx="2">
                  <c:v>0.61985230445861816</c:v>
                </c:pt>
                <c:pt idx="3">
                  <c:v>0.67565262317657471</c:v>
                </c:pt>
                <c:pt idx="4">
                  <c:v>0.50731152296066284</c:v>
                </c:pt>
                <c:pt idx="5">
                  <c:v>0.3147273063659668</c:v>
                </c:pt>
                <c:pt idx="6">
                  <c:v>0.2896193265914917</c:v>
                </c:pt>
                <c:pt idx="7">
                  <c:v>0.30306929349899292</c:v>
                </c:pt>
                <c:pt idx="8">
                  <c:v>0.29683995246887207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73-8744-A1AF-67A70BA64610}"/>
            </c:ext>
          </c:extLst>
        </c:ser>
        <c:ser>
          <c:idx val="1"/>
          <c:order val="1"/>
          <c:tx>
            <c:strRef>
              <c:f>Ch6_Fig4!$C$3</c:f>
              <c:strCache>
                <c:ptCount val="1"/>
                <c:pt idx="0">
                  <c:v>% "Newer" Occupations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Ch6_Fig4!$A$4:$A$12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2012</c:v>
                </c:pt>
                <c:pt idx="8">
                  <c:v>2017</c:v>
                </c:pt>
              </c:numCache>
            </c:numRef>
          </c:xVal>
          <c:yVal>
            <c:numRef>
              <c:f>Ch6_Fig4!$C$4:$C$12</c:f>
              <c:numCache>
                <c:formatCode>0.0000</c:formatCode>
                <c:ptCount val="9"/>
                <c:pt idx="0">
                  <c:v>5.7626966387033463E-2</c:v>
                </c:pt>
                <c:pt idx="1">
                  <c:v>8.7311215698719025E-2</c:v>
                </c:pt>
                <c:pt idx="2">
                  <c:v>7.9122163355350494E-2</c:v>
                </c:pt>
                <c:pt idx="3">
                  <c:v>0.13120627403259277</c:v>
                </c:pt>
                <c:pt idx="4">
                  <c:v>0.16509184241294861</c:v>
                </c:pt>
                <c:pt idx="5">
                  <c:v>0.26275491714477539</c:v>
                </c:pt>
                <c:pt idx="6">
                  <c:v>0.28656208515167236</c:v>
                </c:pt>
                <c:pt idx="7">
                  <c:v>0.27320596575737</c:v>
                </c:pt>
                <c:pt idx="8">
                  <c:v>0.27516180276870728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73-8744-A1AF-67A70BA64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768303"/>
        <c:axId val="327877375"/>
      </c:scatterChart>
      <c:valAx>
        <c:axId val="248768303"/>
        <c:scaling>
          <c:orientation val="minMax"/>
          <c:max val="2020"/>
          <c:min val="19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</a:t>
                </a:r>
                <a:r>
                  <a:rPr lang="en-US" sz="1600" baseline="0"/>
                  <a:t> Woman is 30 to 34 Years Old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877375"/>
        <c:crosses val="autoZero"/>
        <c:crossBetween val="midCat"/>
        <c:majorUnit val="10"/>
        <c:minorUnit val="1"/>
      </c:valAx>
      <c:valAx>
        <c:axId val="327877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Fraction</a:t>
                </a:r>
                <a:r>
                  <a:rPr lang="en-US" sz="1600" baseline="0"/>
                  <a:t> of Women in Occupational Group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7683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Ch8_Fig1!$B$3</c:f>
              <c:strCache>
                <c:ptCount val="1"/>
                <c:pt idx="0">
                  <c:v>All Workers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Ch8_Fig1!$A$4:$A$62</c:f>
              <c:numCache>
                <c:formatCode>General</c:formatCode>
                <c:ptCount val="5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</c:numCache>
            </c:numRef>
          </c:xVal>
          <c:yVal>
            <c:numRef>
              <c:f>Ch8_Fig1!$B$4:$B$62</c:f>
              <c:numCache>
                <c:formatCode>0.0000</c:formatCode>
                <c:ptCount val="59"/>
                <c:pt idx="0">
                  <c:v>0.59733333333333338</c:v>
                </c:pt>
                <c:pt idx="1">
                  <c:v>0.59133333333333338</c:v>
                </c:pt>
                <c:pt idx="2">
                  <c:v>0.59099999999999997</c:v>
                </c:pt>
                <c:pt idx="3">
                  <c:v>0.59300000000000008</c:v>
                </c:pt>
                <c:pt idx="4">
                  <c:v>0.58866666666666667</c:v>
                </c:pt>
                <c:pt idx="5">
                  <c:v>0.58433333333333337</c:v>
                </c:pt>
                <c:pt idx="6">
                  <c:v>0.57866666666666677</c:v>
                </c:pt>
                <c:pt idx="7">
                  <c:v>0.58300000000000007</c:v>
                </c:pt>
                <c:pt idx="8">
                  <c:v>0.58833333333333337</c:v>
                </c:pt>
                <c:pt idx="9">
                  <c:v>0.59266666666666667</c:v>
                </c:pt>
                <c:pt idx="10">
                  <c:v>0.58933333333333338</c:v>
                </c:pt>
                <c:pt idx="11">
                  <c:v>0.57999999999999996</c:v>
                </c:pt>
                <c:pt idx="12">
                  <c:v>0.57766666666666677</c:v>
                </c:pt>
                <c:pt idx="13">
                  <c:v>0.58066666666666666</c:v>
                </c:pt>
                <c:pt idx="14">
                  <c:v>0.59266666666666667</c:v>
                </c:pt>
                <c:pt idx="15">
                  <c:v>0.59300000000000008</c:v>
                </c:pt>
                <c:pt idx="16">
                  <c:v>0.59499999999999997</c:v>
                </c:pt>
                <c:pt idx="17">
                  <c:v>0.59333333333333338</c:v>
                </c:pt>
                <c:pt idx="18">
                  <c:v>0.59766666666666668</c:v>
                </c:pt>
                <c:pt idx="19">
                  <c:v>0.59700000000000009</c:v>
                </c:pt>
                <c:pt idx="20">
                  <c:v>0.6036666666666668</c:v>
                </c:pt>
                <c:pt idx="21">
                  <c:v>0.61499999999999999</c:v>
                </c:pt>
                <c:pt idx="22">
                  <c:v>0.63</c:v>
                </c:pt>
                <c:pt idx="23">
                  <c:v>0.63966666666666672</c:v>
                </c:pt>
                <c:pt idx="24">
                  <c:v>0.64200000000000002</c:v>
                </c:pt>
                <c:pt idx="25">
                  <c:v>0.64699999999999991</c:v>
                </c:pt>
                <c:pt idx="26">
                  <c:v>0.65166666666666673</c:v>
                </c:pt>
                <c:pt idx="27">
                  <c:v>0.66633333333333322</c:v>
                </c:pt>
                <c:pt idx="28">
                  <c:v>0.68766666666666665</c:v>
                </c:pt>
                <c:pt idx="29">
                  <c:v>0.70066666666666677</c:v>
                </c:pt>
                <c:pt idx="30">
                  <c:v>0.70766666666666667</c:v>
                </c:pt>
                <c:pt idx="31">
                  <c:v>0.70733333333333337</c:v>
                </c:pt>
                <c:pt idx="32">
                  <c:v>0.71433333333333338</c:v>
                </c:pt>
                <c:pt idx="33">
                  <c:v>0.71633333333333338</c:v>
                </c:pt>
                <c:pt idx="34">
                  <c:v>0.72399999999999987</c:v>
                </c:pt>
                <c:pt idx="35">
                  <c:v>0.73133333333333328</c:v>
                </c:pt>
                <c:pt idx="36">
                  <c:v>0.7373333333333334</c:v>
                </c:pt>
                <c:pt idx="37">
                  <c:v>0.73233333333333339</c:v>
                </c:pt>
                <c:pt idx="38">
                  <c:v>0.73066666666666658</c:v>
                </c:pt>
                <c:pt idx="39">
                  <c:v>0.7410000000000001</c:v>
                </c:pt>
                <c:pt idx="40">
                  <c:v>0.7553333333333333</c:v>
                </c:pt>
                <c:pt idx="41">
                  <c:v>0.76133333333333331</c:v>
                </c:pt>
                <c:pt idx="42">
                  <c:v>0.76233333333333331</c:v>
                </c:pt>
                <c:pt idx="43">
                  <c:v>0.7636666666666666</c:v>
                </c:pt>
                <c:pt idx="44">
                  <c:v>0.76833333333333331</c:v>
                </c:pt>
                <c:pt idx="45">
                  <c:v>0.77233333333333332</c:v>
                </c:pt>
                <c:pt idx="46">
                  <c:v>0.77266666666666661</c:v>
                </c:pt>
                <c:pt idx="47">
                  <c:v>0.77300000000000002</c:v>
                </c:pt>
                <c:pt idx="48">
                  <c:v>0.77</c:v>
                </c:pt>
                <c:pt idx="49">
                  <c:v>0.76966666666666672</c:v>
                </c:pt>
                <c:pt idx="50">
                  <c:v>0.76800000000000002</c:v>
                </c:pt>
                <c:pt idx="51">
                  <c:v>0.77033333333333331</c:v>
                </c:pt>
                <c:pt idx="52">
                  <c:v>0.77566666666666662</c:v>
                </c:pt>
                <c:pt idx="53">
                  <c:v>0.78600000000000003</c:v>
                </c:pt>
                <c:pt idx="54">
                  <c:v>0.79566666666666663</c:v>
                </c:pt>
                <c:pt idx="55">
                  <c:v>0.80600000000000005</c:v>
                </c:pt>
                <c:pt idx="56">
                  <c:v>0.81266666666666654</c:v>
                </c:pt>
                <c:pt idx="57">
                  <c:v>0.81866666666666665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42-EB44-B9D8-8A90711F9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411440"/>
        <c:axId val="1966036031"/>
      </c:scatterChart>
      <c:valAx>
        <c:axId val="151411440"/>
        <c:scaling>
          <c:orientation val="minMax"/>
          <c:max val="2020"/>
          <c:min val="1960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036031"/>
        <c:crosses val="autoZero"/>
        <c:crossBetween val="midCat"/>
        <c:majorUnit val="5"/>
        <c:minorUnit val="1"/>
      </c:valAx>
      <c:valAx>
        <c:axId val="1966036031"/>
        <c:scaling>
          <c:orientation val="minMax"/>
          <c:max val="0.85500000000000009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Ratio</a:t>
                </a:r>
                <a:r>
                  <a:rPr lang="en-US" sz="1600" baseline="0"/>
                  <a:t> of Female to Male Median Annual Earnings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11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Ch8_Fig1!$B$3</c:f>
              <c:strCache>
                <c:ptCount val="1"/>
                <c:pt idx="0">
                  <c:v>All Workers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Ch8_Fig1!$A$4:$A$62</c:f>
              <c:numCache>
                <c:formatCode>General</c:formatCode>
                <c:ptCount val="5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</c:numCache>
            </c:numRef>
          </c:xVal>
          <c:yVal>
            <c:numRef>
              <c:f>Ch8_Fig1!$B$4:$B$62</c:f>
              <c:numCache>
                <c:formatCode>0.0000</c:formatCode>
                <c:ptCount val="59"/>
                <c:pt idx="0">
                  <c:v>0.59733333333333338</c:v>
                </c:pt>
                <c:pt idx="1">
                  <c:v>0.59133333333333338</c:v>
                </c:pt>
                <c:pt idx="2">
                  <c:v>0.59099999999999997</c:v>
                </c:pt>
                <c:pt idx="3">
                  <c:v>0.59300000000000008</c:v>
                </c:pt>
                <c:pt idx="4">
                  <c:v>0.58866666666666667</c:v>
                </c:pt>
                <c:pt idx="5">
                  <c:v>0.58433333333333337</c:v>
                </c:pt>
                <c:pt idx="6">
                  <c:v>0.57866666666666677</c:v>
                </c:pt>
                <c:pt idx="7">
                  <c:v>0.58300000000000007</c:v>
                </c:pt>
                <c:pt idx="8">
                  <c:v>0.58833333333333337</c:v>
                </c:pt>
                <c:pt idx="9">
                  <c:v>0.59266666666666667</c:v>
                </c:pt>
                <c:pt idx="10">
                  <c:v>0.58933333333333338</c:v>
                </c:pt>
                <c:pt idx="11">
                  <c:v>0.57999999999999996</c:v>
                </c:pt>
                <c:pt idx="12">
                  <c:v>0.57766666666666677</c:v>
                </c:pt>
                <c:pt idx="13">
                  <c:v>0.58066666666666666</c:v>
                </c:pt>
                <c:pt idx="14">
                  <c:v>0.59266666666666667</c:v>
                </c:pt>
                <c:pt idx="15">
                  <c:v>0.59300000000000008</c:v>
                </c:pt>
                <c:pt idx="16">
                  <c:v>0.59499999999999997</c:v>
                </c:pt>
                <c:pt idx="17">
                  <c:v>0.59333333333333338</c:v>
                </c:pt>
                <c:pt idx="18">
                  <c:v>0.59766666666666668</c:v>
                </c:pt>
                <c:pt idx="19">
                  <c:v>0.59700000000000009</c:v>
                </c:pt>
                <c:pt idx="20">
                  <c:v>0.6036666666666668</c:v>
                </c:pt>
                <c:pt idx="21">
                  <c:v>0.61499999999999999</c:v>
                </c:pt>
                <c:pt idx="22">
                  <c:v>0.63</c:v>
                </c:pt>
                <c:pt idx="23">
                  <c:v>0.63966666666666672</c:v>
                </c:pt>
                <c:pt idx="24">
                  <c:v>0.64200000000000002</c:v>
                </c:pt>
                <c:pt idx="25">
                  <c:v>0.64699999999999991</c:v>
                </c:pt>
                <c:pt idx="26">
                  <c:v>0.65166666666666673</c:v>
                </c:pt>
                <c:pt idx="27">
                  <c:v>0.66633333333333322</c:v>
                </c:pt>
                <c:pt idx="28">
                  <c:v>0.68766666666666665</c:v>
                </c:pt>
                <c:pt idx="29">
                  <c:v>0.70066666666666677</c:v>
                </c:pt>
                <c:pt idx="30">
                  <c:v>0.70766666666666667</c:v>
                </c:pt>
                <c:pt idx="31">
                  <c:v>0.70733333333333337</c:v>
                </c:pt>
                <c:pt idx="32">
                  <c:v>0.71433333333333338</c:v>
                </c:pt>
                <c:pt idx="33">
                  <c:v>0.71633333333333338</c:v>
                </c:pt>
                <c:pt idx="34">
                  <c:v>0.72399999999999987</c:v>
                </c:pt>
                <c:pt idx="35">
                  <c:v>0.73133333333333328</c:v>
                </c:pt>
                <c:pt idx="36">
                  <c:v>0.7373333333333334</c:v>
                </c:pt>
                <c:pt idx="37">
                  <c:v>0.73233333333333339</c:v>
                </c:pt>
                <c:pt idx="38">
                  <c:v>0.73066666666666658</c:v>
                </c:pt>
                <c:pt idx="39">
                  <c:v>0.7410000000000001</c:v>
                </c:pt>
                <c:pt idx="40">
                  <c:v>0.7553333333333333</c:v>
                </c:pt>
                <c:pt idx="41">
                  <c:v>0.76133333333333331</c:v>
                </c:pt>
                <c:pt idx="42">
                  <c:v>0.76233333333333331</c:v>
                </c:pt>
                <c:pt idx="43">
                  <c:v>0.7636666666666666</c:v>
                </c:pt>
                <c:pt idx="44">
                  <c:v>0.76833333333333331</c:v>
                </c:pt>
                <c:pt idx="45">
                  <c:v>0.77233333333333332</c:v>
                </c:pt>
                <c:pt idx="46">
                  <c:v>0.77266666666666661</c:v>
                </c:pt>
                <c:pt idx="47">
                  <c:v>0.77300000000000002</c:v>
                </c:pt>
                <c:pt idx="48">
                  <c:v>0.77</c:v>
                </c:pt>
                <c:pt idx="49">
                  <c:v>0.76966666666666672</c:v>
                </c:pt>
                <c:pt idx="50">
                  <c:v>0.76800000000000002</c:v>
                </c:pt>
                <c:pt idx="51">
                  <c:v>0.77033333333333331</c:v>
                </c:pt>
                <c:pt idx="52">
                  <c:v>0.77566666666666662</c:v>
                </c:pt>
                <c:pt idx="53">
                  <c:v>0.78600000000000003</c:v>
                </c:pt>
                <c:pt idx="54">
                  <c:v>0.79566666666666663</c:v>
                </c:pt>
                <c:pt idx="55">
                  <c:v>0.80600000000000005</c:v>
                </c:pt>
                <c:pt idx="56">
                  <c:v>0.81266666666666654</c:v>
                </c:pt>
                <c:pt idx="57">
                  <c:v>0.81866666666666665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42-EB44-B9D8-8A90711F9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411440"/>
        <c:axId val="1966036031"/>
      </c:scatterChart>
      <c:valAx>
        <c:axId val="151411440"/>
        <c:scaling>
          <c:orientation val="minMax"/>
          <c:max val="2020"/>
          <c:min val="1960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036031"/>
        <c:crosses val="autoZero"/>
        <c:crossBetween val="midCat"/>
        <c:majorUnit val="5"/>
        <c:minorUnit val="1"/>
      </c:valAx>
      <c:valAx>
        <c:axId val="1966036031"/>
        <c:scaling>
          <c:orientation val="minMax"/>
          <c:max val="0.85500000000000009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Ratio</a:t>
                </a:r>
                <a:r>
                  <a:rPr lang="en-US" sz="1600" baseline="0"/>
                  <a:t> of Female to Male Median Annual Earnings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11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0.71552</cdr:x>
      <cdr:y>0.03936</cdr:y>
    </cdr:from>
    <cdr:to>
      <cdr:x>0.94828</cdr:x>
      <cdr:y>0.1031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D007DD6-1A5F-7D23-1758-0ADC61C54896}"/>
            </a:ext>
          </a:extLst>
        </cdr:cNvPr>
        <cdr:cNvSpPr txBox="1"/>
      </cdr:nvSpPr>
      <cdr:spPr>
        <a:xfrm xmlns:a="http://schemas.openxmlformats.org/drawingml/2006/main">
          <a:off x="6324600" y="225426"/>
          <a:ext cx="205740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</a:rPr>
            <a:t>Black Women 35-44 years</a:t>
          </a:r>
        </a:p>
      </cdr:txBody>
    </cdr:sp>
  </cdr:relSizeAnchor>
  <cdr:relSizeAnchor xmlns:cdr="http://schemas.openxmlformats.org/drawingml/2006/chartDrawing">
    <cdr:from>
      <cdr:x>0.71552</cdr:x>
      <cdr:y>0.1914</cdr:y>
    </cdr:from>
    <cdr:to>
      <cdr:x>0.94828</cdr:x>
      <cdr:y>0.25515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F577D0B-7038-6AA5-49BE-9F201C1D26AB}"/>
            </a:ext>
          </a:extLst>
        </cdr:cNvPr>
        <cdr:cNvSpPr txBox="1"/>
      </cdr:nvSpPr>
      <cdr:spPr>
        <a:xfrm xmlns:a="http://schemas.openxmlformats.org/drawingml/2006/main">
          <a:off x="6324624" y="1096274"/>
          <a:ext cx="2057413" cy="365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</a:rPr>
            <a:t>White Women 35-44 years</a:t>
          </a:r>
        </a:p>
      </cdr:txBody>
    </cdr:sp>
  </cdr:relSizeAnchor>
  <cdr:relSizeAnchor xmlns:cdr="http://schemas.openxmlformats.org/drawingml/2006/chartDrawing">
    <cdr:from>
      <cdr:x>0.15009</cdr:x>
      <cdr:y>0.5</cdr:y>
    </cdr:from>
    <cdr:to>
      <cdr:x>0.45182</cdr:x>
      <cdr:y>0.56374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FF577D0B-7038-6AA5-49BE-9F201C1D26AB}"/>
            </a:ext>
          </a:extLst>
        </cdr:cNvPr>
        <cdr:cNvSpPr txBox="1"/>
      </cdr:nvSpPr>
      <cdr:spPr>
        <a:xfrm xmlns:a="http://schemas.openxmlformats.org/drawingml/2006/main">
          <a:off x="1326644" y="2863850"/>
          <a:ext cx="2667051" cy="365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</a:rPr>
            <a:t>Black Married Women 35-44 years</a:t>
          </a:r>
        </a:p>
      </cdr:txBody>
    </cdr:sp>
  </cdr:relSizeAnchor>
  <cdr:relSizeAnchor xmlns:cdr="http://schemas.openxmlformats.org/drawingml/2006/chartDrawing">
    <cdr:from>
      <cdr:x>0.07097</cdr:x>
      <cdr:y>0.7255</cdr:y>
    </cdr:from>
    <cdr:to>
      <cdr:x>0.41236</cdr:x>
      <cdr:y>0.78924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F873391-EC2D-E7F1-8667-C8A51369D4A7}"/>
            </a:ext>
          </a:extLst>
        </cdr:cNvPr>
        <cdr:cNvSpPr txBox="1"/>
      </cdr:nvSpPr>
      <cdr:spPr>
        <a:xfrm xmlns:a="http://schemas.openxmlformats.org/drawingml/2006/main">
          <a:off x="627350" y="4155441"/>
          <a:ext cx="3017550" cy="365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>
                  <a:lumMod val="75000"/>
                  <a:lumOff val="25000"/>
                </a:schemeClr>
              </a:solidFill>
            </a:rPr>
            <a:t>Non-Black Married Women 35-44 years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0.5176</cdr:x>
      <cdr:y>0.63179</cdr:y>
    </cdr:from>
    <cdr:to>
      <cdr:x>0.90761</cdr:x>
      <cdr:y>0.73454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24059A34-BAC1-FB97-71C2-3797A630EC18}"/>
            </a:ext>
          </a:extLst>
        </cdr:cNvPr>
        <cdr:cNvSpPr txBox="1"/>
      </cdr:nvSpPr>
      <cdr:spPr>
        <a:xfrm xmlns:a="http://schemas.openxmlformats.org/drawingml/2006/main">
          <a:off x="3264114" y="3974235"/>
          <a:ext cx="2459456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>
              <a:lumMod val="85000"/>
            </a:schemeClr>
          </a:solidFill>
        </a:ln>
        <a:effectLst xmlns:a="http://schemas.openxmlformats.org/drawingml/2006/main">
          <a:glow rad="646726">
            <a:schemeClr val="accent3">
              <a:satMod val="175000"/>
              <a:alpha val="40000"/>
            </a:schemeClr>
          </a:glow>
        </a:effectLst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More Men than Women</a:t>
          </a:r>
        </a:p>
        <a:p xmlns:a="http://schemas.openxmlformats.org/drawingml/2006/main">
          <a:pPr algn="ctr"/>
          <a:r>
            <a:rPr lang="en-US" dirty="0"/>
            <a:t>No countries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0.82584</cdr:x>
      <cdr:y>0.76885</cdr:y>
    </cdr:from>
    <cdr:to>
      <cdr:x>0.9382</cdr:x>
      <cdr:y>0.8352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4CD10AE-A9EB-43F7-9B33-E4F088A563DC}"/>
            </a:ext>
          </a:extLst>
        </cdr:cNvPr>
        <cdr:cNvSpPr txBox="1"/>
      </cdr:nvSpPr>
      <cdr:spPr>
        <a:xfrm xmlns:a="http://schemas.openxmlformats.org/drawingml/2006/main">
          <a:off x="6720841" y="4105910"/>
          <a:ext cx="914400" cy="354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</a:rPr>
            <a:t>Birth Year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0.57614</cdr:x>
      <cdr:y>0.1832</cdr:y>
    </cdr:from>
    <cdr:to>
      <cdr:x>0.62926</cdr:x>
      <cdr:y>0.29572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66920E16-0769-0BCF-494E-3A9146FDBF9C}"/>
            </a:ext>
          </a:extLst>
        </cdr:cNvPr>
        <cdr:cNvCxnSpPr/>
      </cdr:nvCxnSpPr>
      <cdr:spPr>
        <a:xfrm xmlns:a="http://schemas.openxmlformats.org/drawingml/2006/main">
          <a:off x="4958715" y="1065847"/>
          <a:ext cx="457200" cy="6546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0.39148</cdr:x>
      <cdr:y>0.2739</cdr:y>
    </cdr:from>
    <cdr:to>
      <cdr:x>0.4446</cdr:x>
      <cdr:y>0.38642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58EF4601-8E65-4AB0-52E4-AE12E16D1099}"/>
            </a:ext>
          </a:extLst>
        </cdr:cNvPr>
        <cdr:cNvCxnSpPr/>
      </cdr:nvCxnSpPr>
      <cdr:spPr>
        <a:xfrm xmlns:a="http://schemas.openxmlformats.org/drawingml/2006/main">
          <a:off x="3369400" y="1593489"/>
          <a:ext cx="457200" cy="6546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0.25442</cdr:x>
      <cdr:y>0.33134</cdr:y>
    </cdr:from>
    <cdr:to>
      <cdr:x>0.50797</cdr:x>
      <cdr:y>0.44554</cdr:y>
    </cdr:to>
    <cdr:sp macro="" textlink="">
      <cdr:nvSpPr>
        <cdr:cNvPr id="2" name="Text Box 70">
          <a:extLst xmlns:a="http://schemas.openxmlformats.org/drawingml/2006/main">
            <a:ext uri="{FF2B5EF4-FFF2-40B4-BE49-F238E27FC236}">
              <a16:creationId xmlns:a16="http://schemas.microsoft.com/office/drawing/2014/main" id="{2ED32037-A3D0-D942-8690-2699861A600E}"/>
            </a:ext>
          </a:extLst>
        </cdr:cNvPr>
        <cdr:cNvSpPr txBox="1"/>
      </cdr:nvSpPr>
      <cdr:spPr>
        <a:xfrm xmlns:a="http://schemas.openxmlformats.org/drawingml/2006/main">
          <a:off x="2101850" y="1708455"/>
          <a:ext cx="2094668" cy="5888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+mn-lt"/>
              <a:ea typeface="Calibri" panose="020F0502020204030204" pitchFamily="34" charset="0"/>
              <a:cs typeface="Times New Roman (Body CS)" panose="02020603050405020304" pitchFamily="18" charset="0"/>
            </a:rPr>
            <a:t>Librarians, nurses, social workers, clericals, teachers</a:t>
          </a:r>
        </a:p>
      </cdr:txBody>
    </cdr:sp>
  </cdr:relSizeAnchor>
  <cdr:relSizeAnchor xmlns:cdr="http://schemas.openxmlformats.org/drawingml/2006/chartDrawing">
    <cdr:from>
      <cdr:x>0.54713</cdr:x>
      <cdr:y>0.71853</cdr:y>
    </cdr:from>
    <cdr:to>
      <cdr:x>0.891</cdr:x>
      <cdr:y>0.82844</cdr:y>
    </cdr:to>
    <cdr:sp macro="" textlink="">
      <cdr:nvSpPr>
        <cdr:cNvPr id="3" name="Text Box 67">
          <a:extLst xmlns:a="http://schemas.openxmlformats.org/drawingml/2006/main">
            <a:ext uri="{FF2B5EF4-FFF2-40B4-BE49-F238E27FC236}">
              <a16:creationId xmlns:a16="http://schemas.microsoft.com/office/drawing/2014/main" id="{AE12A8A4-5A44-0446-BF24-D6603943C781}"/>
            </a:ext>
          </a:extLst>
        </cdr:cNvPr>
        <cdr:cNvSpPr txBox="1"/>
      </cdr:nvSpPr>
      <cdr:spPr>
        <a:xfrm xmlns:a="http://schemas.openxmlformats.org/drawingml/2006/main">
          <a:off x="4520060" y="3704874"/>
          <a:ext cx="2840831" cy="5667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600" dirty="0">
              <a:effectLst/>
              <a:latin typeface="+mn-lt"/>
              <a:ea typeface="Calibri" panose="020F0502020204030204" pitchFamily="34" charset="0"/>
              <a:cs typeface="Times New Roman (Body CS)" panose="02020603050405020304" pitchFamily="18" charset="0"/>
            </a:rPr>
            <a:t>Lawyers,  managers, physicians, professors, scientists</a:t>
          </a:r>
        </a:p>
      </cdr:txBody>
    </cdr:sp>
  </cdr:relSizeAnchor>
  <cdr:relSizeAnchor xmlns:cdr="http://schemas.openxmlformats.org/drawingml/2006/chartDrawing">
    <cdr:from>
      <cdr:x>0.41942</cdr:x>
      <cdr:y>0.24314</cdr:y>
    </cdr:from>
    <cdr:to>
      <cdr:x>0.4699</cdr:x>
      <cdr:y>0.33239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CF644196-6AC4-A443-961C-FE873E4585C8}"/>
            </a:ext>
          </a:extLst>
        </cdr:cNvPr>
        <cdr:cNvCxnSpPr/>
      </cdr:nvCxnSpPr>
      <cdr:spPr>
        <a:xfrm xmlns:a="http://schemas.openxmlformats.org/drawingml/2006/main" flipV="1">
          <a:off x="3464973" y="1253680"/>
          <a:ext cx="417033" cy="46019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0.56306</cdr:x>
      <cdr:y>0.64966</cdr:y>
    </cdr:from>
    <cdr:to>
      <cdr:x>0.6083</cdr:x>
      <cdr:y>0.73843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D36B4D78-2717-8B4A-AF1D-88DF74B6EBB1}"/>
            </a:ext>
          </a:extLst>
        </cdr:cNvPr>
        <cdr:cNvCxnSpPr/>
      </cdr:nvCxnSpPr>
      <cdr:spPr>
        <a:xfrm xmlns:a="http://schemas.openxmlformats.org/drawingml/2006/main" flipH="1" flipV="1">
          <a:off x="4651603" y="3349770"/>
          <a:ext cx="373743" cy="4577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0.06926</cdr:x>
      <cdr:y>0.16145</cdr:y>
    </cdr:from>
    <cdr:to>
      <cdr:x>0.15115</cdr:x>
      <cdr:y>0.21603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84B2D1D4-2E67-20EC-2293-994954C93B3C}"/>
            </a:ext>
          </a:extLst>
        </cdr:cNvPr>
        <cdr:cNvSpPr txBox="1"/>
      </cdr:nvSpPr>
      <cdr:spPr>
        <a:xfrm xmlns:a="http://schemas.openxmlformats.org/drawingml/2006/main">
          <a:off x="580501" y="910378"/>
          <a:ext cx="68640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= 0.95</a:t>
          </a:r>
        </a:p>
      </cdr:txBody>
    </cdr:sp>
  </cdr:relSizeAnchor>
  <cdr:relSizeAnchor xmlns:cdr="http://schemas.openxmlformats.org/drawingml/2006/chartDrawing">
    <cdr:from>
      <cdr:x>0.06926</cdr:x>
      <cdr:y>0.24736</cdr:y>
    </cdr:from>
    <cdr:to>
      <cdr:x>0.14866</cdr:x>
      <cdr:y>0.30194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33A1C519-A7AE-D639-B604-88D9AEDC5EEF}"/>
            </a:ext>
          </a:extLst>
        </cdr:cNvPr>
        <cdr:cNvSpPr txBox="1"/>
      </cdr:nvSpPr>
      <cdr:spPr>
        <a:xfrm xmlns:a="http://schemas.openxmlformats.org/drawingml/2006/main">
          <a:off x="580501" y="1394829"/>
          <a:ext cx="665567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= </a:t>
          </a:r>
          <a:r>
            <a:rPr lang="en-US" sz="1400" dirty="0">
              <a:solidFill>
                <a:schemeClr val="tx1"/>
              </a:solidFill>
            </a:rPr>
            <a:t>0.90</a:t>
          </a:r>
        </a:p>
      </cdr:txBody>
    </cdr:sp>
  </cdr:relSizeAnchor>
  <cdr:relSizeAnchor xmlns:cdr="http://schemas.openxmlformats.org/drawingml/2006/chartDrawing">
    <cdr:from>
      <cdr:x>0.06926</cdr:x>
      <cdr:y>0.77603</cdr:y>
    </cdr:from>
    <cdr:to>
      <cdr:x>0.14866</cdr:x>
      <cdr:y>0.83061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3A1C519-A7AE-D639-B604-88D9AEDC5EEF}"/>
            </a:ext>
          </a:extLst>
        </cdr:cNvPr>
        <cdr:cNvSpPr txBox="1"/>
      </cdr:nvSpPr>
      <cdr:spPr>
        <a:xfrm xmlns:a="http://schemas.openxmlformats.org/drawingml/2006/main">
          <a:off x="580501" y="4375894"/>
          <a:ext cx="665567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= </a:t>
          </a:r>
          <a:r>
            <a:rPr lang="en-US" sz="1400" dirty="0">
              <a:solidFill>
                <a:schemeClr val="tx1"/>
              </a:solidFill>
            </a:rPr>
            <a:t>0.67</a:t>
          </a:r>
        </a:p>
      </cdr:txBody>
    </cdr:sp>
  </cdr:relSizeAnchor>
  <cdr:relSizeAnchor xmlns:cdr="http://schemas.openxmlformats.org/drawingml/2006/chartDrawing">
    <cdr:from>
      <cdr:x>0.06926</cdr:x>
      <cdr:y>0.09081</cdr:y>
    </cdr:from>
    <cdr:to>
      <cdr:x>0.12151</cdr:x>
      <cdr:y>0.14539</cdr:y>
    </cdr:to>
    <cdr:sp macro="" textlink="">
      <cdr:nvSpPr>
        <cdr:cNvPr id="5" name="TextBox 3">
          <a:extLst xmlns:a="http://schemas.openxmlformats.org/drawingml/2006/main">
            <a:ext uri="{FF2B5EF4-FFF2-40B4-BE49-F238E27FC236}">
              <a16:creationId xmlns:a16="http://schemas.microsoft.com/office/drawing/2014/main" id="{FC862600-DDE9-711C-9ABF-49D1BB60C52E}"/>
            </a:ext>
          </a:extLst>
        </cdr:cNvPr>
        <cdr:cNvSpPr txBox="1"/>
      </cdr:nvSpPr>
      <cdr:spPr>
        <a:xfrm xmlns:a="http://schemas.openxmlformats.org/drawingml/2006/main">
          <a:off x="580537" y="512059"/>
          <a:ext cx="437940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= 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0.12381</cdr:x>
      <cdr:y>0.27027</cdr:y>
    </cdr:from>
    <cdr:to>
      <cdr:x>0.93333</cdr:x>
      <cdr:y>0.51351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2043321-3F77-4045-9734-7272143201C6}"/>
            </a:ext>
          </a:extLst>
        </cdr:cNvPr>
        <cdr:cNvCxnSpPr/>
      </cdr:nvCxnSpPr>
      <cdr:spPr>
        <a:xfrm xmlns:a="http://schemas.openxmlformats.org/drawingml/2006/main">
          <a:off x="990600" y="1524000"/>
          <a:ext cx="6477000" cy="13716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>
              <a:lumMod val="50000"/>
              <a:lumOff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FBBBE-45F8-C940-88E0-3D7E564C6EF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F2F4E-A3F8-CF42-BD5F-8CF305072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7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F2F4E-A3F8-CF42-BD5F-8CF305072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C163-AE79-4F72-B81B-23283A771D2A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75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FC163-AE79-4F72-B81B-23283A771D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864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A90D7-3760-674A-AF8E-87EB1F78F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5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A90D7-3760-674A-AF8E-87EB1F78F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7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A90D7-3760-674A-AF8E-87EB1F78F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8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517525"/>
            <a:ext cx="4584700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A85F-31BD-4DD7-89AB-8F46A9EC13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7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FC163-AE79-4F72-B81B-23283A771D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32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what about college (4-year) graduation rates? This is for all native-born in the US by sex.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72312E-D14B-49EB-A11A-5601D6C3A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96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F2F4E-A3F8-CF42-BD5F-8CF3050721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2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F2F4E-A3F8-CF42-BD5F-8CF3050721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05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FC163-AE79-4F72-B81B-23283A771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73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A90D7-3760-674A-AF8E-87EB1F78F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88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A90D7-3760-674A-AF8E-87EB1F78F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2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9E86-045C-27C7-8798-B8EB59BE9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FAC62-2EBB-98E2-8D55-A6021DA5C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5390-42AD-4B68-EFD4-8F12CBA0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6DA89-85C0-5408-AC80-FDC719B8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22E0-0FD3-1DBE-A6A4-D3F1FD38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EFAD-297D-0C97-74C3-C45420F4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32F1D-48CC-2FFF-A8AC-BC59A013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BB287-98C9-CC89-894C-B6A2015F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8FA3-F4F1-A2D2-B7A9-B7A50518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E54CD-4554-7C50-4ADF-BBCA0D47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8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E6C0E-7D9E-0F95-747E-15053D648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E20CD-B42E-3AC9-5BAA-692F41B0B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A7B7-9A54-2322-17DA-8895BE00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88E02-626F-CE34-8819-67A7D65F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EBB84-5617-C7B2-93CA-42A0AFE0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2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A7D-9B5A-4CFE-AD92-9CE07B20E8B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7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6D4F-20A8-505C-5365-FE2715B6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05170-8B43-F63C-F805-D73AA33F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530A6-E002-6974-7520-4B7B93E6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EC3E9-4B58-F02A-F0A8-45BE0410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29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699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3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873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501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B481-A5BA-0552-662C-541DE35F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8A1-DE76-3FCF-1AD4-09CEFB8CB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084B-69E2-371E-27AF-86581EA0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7DB9-54BB-7382-A7DE-A67496BC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7161-2A47-8CEE-04DA-28A2B940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4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4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14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116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56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41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5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9397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85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1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69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98E3-88B3-2258-5970-B3CAAD9B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A33BA-CE3B-1034-069F-0926C535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7BE9-3FB9-9C63-1D61-49CD6A63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91424-7045-9289-027B-64E87C93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2818-073B-F0C4-4CBC-B5A13C88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13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0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0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8455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3"/>
            <a:ext cx="3556000" cy="365125"/>
          </a:xfrm>
        </p:spPr>
        <p:txBody>
          <a:bodyPr rtlCol="0"/>
          <a:lstStyle/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9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240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84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3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5"/>
            <a:ext cx="2946400" cy="365125"/>
          </a:xfrm>
        </p:spPr>
        <p:txBody>
          <a:bodyPr/>
          <a:lstStyle/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3" y="6248210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09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2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3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3CC2-A23A-32ED-E8A0-234252FB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AA36-EE05-C203-2C05-0BA93BF9E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F8D49-52AC-C338-7A67-0F6DD9B71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C5EEE-8C40-5C10-A172-85648697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77CA2-99DD-8712-CB2A-5030406E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BC03D-EDD8-DD53-D674-720AE47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94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7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75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77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96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1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2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61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219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84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116B4-23B6-ACCC-EC01-0F145187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6521-6CF4-C587-5CC1-14E6F1A57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99E2C-2758-96F6-A1D5-99DE9FEF0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E0FF1-6DDC-B789-73A0-676FCFFA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0AF44-DF39-C1C8-9141-44364B7D4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4EFAC-7742-6DE3-9FF7-6E8EBB6C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78E68-5E5B-FE1B-23A6-2AC1A451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C1BF8-2376-AB36-147A-1CCC6608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2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50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99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6D4F-20A8-505C-5365-FE2715B6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05170-8B43-F63C-F805-D73AA33F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530A6-E002-6974-7520-4B7B93E6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EC3E9-4B58-F02A-F0A8-45BE0410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7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CF159-FC3B-C0E4-57C7-9B3D73D9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5B2DD-D993-EC63-5A2B-DA31FFE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26E-2C2E-AEDE-633C-010A1CF5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7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4D48-C95C-52D0-5698-DCC743D5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4DAF-5DFC-0072-107F-3695E568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00608-E668-19C5-DCB7-01AD37D90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BA982-6ED3-1062-7330-E3970BA8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5DBF9-396F-9871-FE2B-C8F2606A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3A3CC-5EDF-D9CC-0D8A-5AB239EB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8CA4-6C35-150D-B5DF-5803421B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C93CA-24A9-7C4D-0EE9-2F5F14063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11BB2-F682-45CA-1285-FA754FCFF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151C4-3EF1-AA61-E148-011B05BB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AB8A5-4B86-6116-72CB-8D5BAE8D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9E874-3E91-E805-B708-7A8608EB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2ADB5-72C8-7852-B4FC-22C6654B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2DE34-00CC-3FBC-5BFA-859A7F18C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1BA25-E627-9104-8386-060D404C4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46F03-4AB4-B20D-7DAD-C863C0AF7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229A0-F637-525B-E2FB-3F4BE90AF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C3DF1-158A-4B4B-BA44-D4F9642C9F1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6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8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E77BC7-C2C7-47E5-8DE4-EEBF9A54E0A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AD300F-CBF8-464F-A5C2-0C631B58A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3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825A7B-3C22-4B14-BF92-83B7D0116A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2" y="6248209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D7D445-5290-4D44-89AD-3B7EC12C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9149-3FEC-2F4C-9D4C-5ADFB5BA204D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BFB42-10C7-F04E-8BAF-5FD1A202A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7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jpeg"/><Relationship Id="rId4" Type="http://schemas.openxmlformats.org/officeDocument/2006/relationships/image" Target="../media/image29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ph showing how differences in income between men and women changed over time">
            <a:extLst>
              <a:ext uri="{FF2B5EF4-FFF2-40B4-BE49-F238E27FC236}">
                <a16:creationId xmlns:a16="http://schemas.microsoft.com/office/drawing/2014/main" id="{506E3822-70A3-FF57-815C-A974017F0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" y="15000"/>
            <a:ext cx="1219199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raph showing married women in work">
            <a:extLst>
              <a:ext uri="{FF2B5EF4-FFF2-40B4-BE49-F238E27FC236}">
                <a16:creationId xmlns:a16="http://schemas.microsoft.com/office/drawing/2014/main" id="{6FA0DF0E-F6B6-2617-52A9-1CEB537B2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76" b="3038"/>
          <a:stretch/>
        </p:blipFill>
        <p:spPr bwMode="auto">
          <a:xfrm>
            <a:off x="20" y="3414712"/>
            <a:ext cx="62007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llustration of decision-making">
            <a:extLst>
              <a:ext uri="{FF2B5EF4-FFF2-40B4-BE49-F238E27FC236}">
                <a16:creationId xmlns:a16="http://schemas.microsoft.com/office/drawing/2014/main" id="{8487EC0C-AC3E-DEB2-F940-487EEECC1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220" b="-2"/>
          <a:stretch/>
        </p:blipFill>
        <p:spPr bwMode="auto">
          <a:xfrm>
            <a:off x="6096010" y="3429000"/>
            <a:ext cx="60959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ABDE5-38D7-B628-5DDA-9CE6BA668F42}"/>
              </a:ext>
            </a:extLst>
          </p:cNvPr>
          <p:cNvSpPr txBox="1">
            <a:spLocks/>
          </p:cNvSpPr>
          <p:nvPr/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800" cap="all" spc="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</a:rPr>
              <a:t>An Evolving Economic 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FA6B6-E1F8-2F84-0774-ADC9672D9FD2}"/>
              </a:ext>
            </a:extLst>
          </p:cNvPr>
          <p:cNvSpPr txBox="1"/>
          <p:nvPr/>
        </p:nvSpPr>
        <p:spPr>
          <a:xfrm>
            <a:off x="6792543" y="6502956"/>
            <a:ext cx="5212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© Johan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Jarnestad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/The Royal Swedish Academy of Sciences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25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B7478FC-1193-7E1D-8462-BBFDF9B1BA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0014"/>
              </p:ext>
            </p:extLst>
          </p:nvPr>
        </p:nvGraphicFramePr>
        <p:xfrm>
          <a:off x="2019124" y="993381"/>
          <a:ext cx="7375161" cy="476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333F28-7D02-4293-61E3-234FBA74CEA5}"/>
              </a:ext>
            </a:extLst>
          </p:cNvPr>
          <p:cNvSpPr txBox="1"/>
          <p:nvPr/>
        </p:nvSpPr>
        <p:spPr>
          <a:xfrm>
            <a:off x="3951958" y="5715283"/>
            <a:ext cx="5917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Hours per Day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average woman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does unpaid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hou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sehold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care work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average male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EDD88-05DD-B93D-776A-4B832A7BD2BD}"/>
              </a:ext>
            </a:extLst>
          </p:cNvPr>
          <p:cNvSpPr txBox="1"/>
          <p:nvPr/>
        </p:nvSpPr>
        <p:spPr>
          <a:xfrm>
            <a:off x="1407762" y="752776"/>
            <a:ext cx="187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 Fertility Rate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ACD9E4C-4E10-3F44-E5E9-6AB8FD387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85" y="116803"/>
            <a:ext cx="10913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  <a:cs typeface="Times New Roman" pitchFamily="18" charset="0"/>
              </a:rPr>
              <a:t>Fertility is Negatively Related to Gender Disparities in HH &amp; Care Work</a:t>
            </a:r>
          </a:p>
        </p:txBody>
      </p:sp>
      <p:pic>
        <p:nvPicPr>
          <p:cNvPr id="2" name="Picture 2" descr="Graph showing how differences in income between men and women changed over time">
            <a:extLst>
              <a:ext uri="{FF2B5EF4-FFF2-40B4-BE49-F238E27FC236}">
                <a16:creationId xmlns:a16="http://schemas.microsoft.com/office/drawing/2014/main" id="{C9AD6ED9-FBFD-3B96-13CD-7CCDB95E9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-1" r="26972" b="-738"/>
          <a:stretch/>
        </p:blipFill>
        <p:spPr bwMode="auto">
          <a:xfrm>
            <a:off x="8714719" y="2690656"/>
            <a:ext cx="3104006" cy="28161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D61653E-74E2-FA46-863A-623897F3E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228975"/>
              </p:ext>
            </p:extLst>
          </p:nvPr>
        </p:nvGraphicFramePr>
        <p:xfrm>
          <a:off x="1771650" y="1003300"/>
          <a:ext cx="8138160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4">
            <a:extLst>
              <a:ext uri="{FF2B5EF4-FFF2-40B4-BE49-F238E27FC236}">
                <a16:creationId xmlns:a16="http://schemas.microsoft.com/office/drawing/2014/main" id="{0925B76B-4211-3559-94F7-AB07F2F6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03" y="149066"/>
            <a:ext cx="1164879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Median Age at First Marriage Soared for College Graduate Women Born in 1950s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179C53-4C6A-ACF1-BA7A-1F753E742FF3}"/>
              </a:ext>
            </a:extLst>
          </p:cNvPr>
          <p:cNvCxnSpPr>
            <a:cxnSpLocks/>
          </p:cNvCxnSpPr>
          <p:nvPr/>
        </p:nvCxnSpPr>
        <p:spPr>
          <a:xfrm flipV="1">
            <a:off x="5589270" y="1234440"/>
            <a:ext cx="0" cy="42291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4D314-A3FE-A7DD-455E-D91B95BF23F0}"/>
              </a:ext>
            </a:extLst>
          </p:cNvPr>
          <p:cNvCxnSpPr>
            <a:cxnSpLocks/>
          </p:cNvCxnSpPr>
          <p:nvPr/>
        </p:nvCxnSpPr>
        <p:spPr>
          <a:xfrm flipV="1">
            <a:off x="6250024" y="1226820"/>
            <a:ext cx="0" cy="42291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2B231F78-992A-B583-83D7-00D81EC680B1}"/>
              </a:ext>
            </a:extLst>
          </p:cNvPr>
          <p:cNvSpPr/>
          <p:nvPr/>
        </p:nvSpPr>
        <p:spPr>
          <a:xfrm>
            <a:off x="3357037" y="1857982"/>
            <a:ext cx="5758766" cy="3103123"/>
          </a:xfrm>
          <a:custGeom>
            <a:avLst/>
            <a:gdLst>
              <a:gd name="connsiteX0" fmla="*/ 0 w 5729591"/>
              <a:gd name="connsiteY0" fmla="*/ 2762656 h 3139398"/>
              <a:gd name="connsiteX1" fmla="*/ 933855 w 5729591"/>
              <a:gd name="connsiteY1" fmla="*/ 3035030 h 3139398"/>
              <a:gd name="connsiteX2" fmla="*/ 1974715 w 5729591"/>
              <a:gd name="connsiteY2" fmla="*/ 2996119 h 3139398"/>
              <a:gd name="connsiteX3" fmla="*/ 2986391 w 5729591"/>
              <a:gd name="connsiteY3" fmla="*/ 1391056 h 3139398"/>
              <a:gd name="connsiteX4" fmla="*/ 5729591 w 5729591"/>
              <a:gd name="connsiteY4" fmla="*/ 0 h 313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591" h="3139398">
                <a:moveTo>
                  <a:pt x="0" y="2762656"/>
                </a:moveTo>
                <a:cubicBezTo>
                  <a:pt x="302368" y="2879387"/>
                  <a:pt x="604736" y="2996119"/>
                  <a:pt x="933855" y="3035030"/>
                </a:cubicBezTo>
                <a:cubicBezTo>
                  <a:pt x="1262974" y="3073941"/>
                  <a:pt x="1632626" y="3270115"/>
                  <a:pt x="1974715" y="2996119"/>
                </a:cubicBezTo>
                <a:cubicBezTo>
                  <a:pt x="2316804" y="2722123"/>
                  <a:pt x="2360578" y="1890409"/>
                  <a:pt x="2986391" y="1391056"/>
                </a:cubicBezTo>
                <a:cubicBezTo>
                  <a:pt x="3612204" y="891703"/>
                  <a:pt x="4670897" y="445851"/>
                  <a:pt x="5729591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9B5565-42F0-2D43-9278-F31994720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07894"/>
              </p:ext>
            </p:extLst>
          </p:nvPr>
        </p:nvGraphicFramePr>
        <p:xfrm>
          <a:off x="1792605" y="1040130"/>
          <a:ext cx="8606790" cy="58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1E8FD80E-900B-129D-5E44-777411E5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55" y="322600"/>
            <a:ext cx="116852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Fraction Female among US Professional School Graduates Soared 1970s, 1980s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1C263-F927-A536-2B71-3363629B3715}"/>
              </a:ext>
            </a:extLst>
          </p:cNvPr>
          <p:cNvSpPr txBox="1"/>
          <p:nvPr/>
        </p:nvSpPr>
        <p:spPr>
          <a:xfrm>
            <a:off x="6906963" y="3594735"/>
            <a:ext cx="738977" cy="3543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Dental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CC1C263-F927-A536-2B71-3363629B3715}"/>
              </a:ext>
            </a:extLst>
          </p:cNvPr>
          <p:cNvSpPr txBox="1"/>
          <p:nvPr/>
        </p:nvSpPr>
        <p:spPr>
          <a:xfrm>
            <a:off x="6294120" y="1845945"/>
            <a:ext cx="914400" cy="3543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CC1C263-F927-A536-2B71-3363629B3715}"/>
              </a:ext>
            </a:extLst>
          </p:cNvPr>
          <p:cNvSpPr txBox="1"/>
          <p:nvPr/>
        </p:nvSpPr>
        <p:spPr>
          <a:xfrm>
            <a:off x="4924697" y="2381522"/>
            <a:ext cx="465908" cy="3543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Law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EFC59B8-89B9-DDDC-1965-41823E32C030}"/>
              </a:ext>
            </a:extLst>
          </p:cNvPr>
          <p:cNvSpPr txBox="1"/>
          <p:nvPr/>
        </p:nvSpPr>
        <p:spPr>
          <a:xfrm>
            <a:off x="6096000" y="4415706"/>
            <a:ext cx="465908" cy="3543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MBA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ED7CE2-7DD2-2DCF-F3A5-A5E0BA5412CB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6906963" y="3197542"/>
            <a:ext cx="369489" cy="39719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F2F6CD-CF67-CDE9-D1BE-1683ECEF3E1D}"/>
              </a:ext>
            </a:extLst>
          </p:cNvPr>
          <p:cNvCxnSpPr>
            <a:cxnSpLocks/>
          </p:cNvCxnSpPr>
          <p:nvPr/>
        </p:nvCxnSpPr>
        <p:spPr>
          <a:xfrm flipH="1" flipV="1">
            <a:off x="5390605" y="4261870"/>
            <a:ext cx="825084" cy="3076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4AEAD0-C9DD-B5A6-7997-1A4366FCACF7}"/>
              </a:ext>
            </a:extLst>
          </p:cNvPr>
          <p:cNvCxnSpPr>
            <a:cxnSpLocks/>
          </p:cNvCxnSpPr>
          <p:nvPr/>
        </p:nvCxnSpPr>
        <p:spPr>
          <a:xfrm flipV="1">
            <a:off x="4555399" y="1225685"/>
            <a:ext cx="0" cy="440795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596E49-9FD2-69E8-D03D-E4F123D7C637}"/>
              </a:ext>
            </a:extLst>
          </p:cNvPr>
          <p:cNvCxnSpPr>
            <a:cxnSpLocks/>
          </p:cNvCxnSpPr>
          <p:nvPr/>
        </p:nvCxnSpPr>
        <p:spPr>
          <a:xfrm flipV="1">
            <a:off x="5819206" y="1225685"/>
            <a:ext cx="0" cy="440795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300FA369-1B2F-97EC-11F5-EB827492C3D0}"/>
              </a:ext>
            </a:extLst>
          </p:cNvPr>
          <p:cNvSpPr txBox="1"/>
          <p:nvPr/>
        </p:nvSpPr>
        <p:spPr>
          <a:xfrm>
            <a:off x="9544754" y="5279309"/>
            <a:ext cx="592665" cy="3543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6341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E8FD80E-900B-129D-5E44-777411E5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04" y="231457"/>
            <a:ext cx="113500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College Graduate Women’s Occupations Greatly Changed in the 1970s, 1980s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54B221-40AC-B94A-B900-DB0BBB085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696247"/>
              </p:ext>
            </p:extLst>
          </p:nvPr>
        </p:nvGraphicFramePr>
        <p:xfrm>
          <a:off x="1965325" y="850900"/>
          <a:ext cx="826135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3D7680FD-45BC-2843-E4BC-954A9951EEED}"/>
              </a:ext>
            </a:extLst>
          </p:cNvPr>
          <p:cNvSpPr txBox="1"/>
          <p:nvPr/>
        </p:nvSpPr>
        <p:spPr>
          <a:xfrm>
            <a:off x="9454442" y="4827750"/>
            <a:ext cx="592665" cy="3543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60010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83DF34-215C-8043-B142-B637FB610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987081"/>
              </p:ext>
            </p:extLst>
          </p:nvPr>
        </p:nvGraphicFramePr>
        <p:xfrm>
          <a:off x="1569156" y="722490"/>
          <a:ext cx="8703733" cy="564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F769275-A3A7-74FC-395F-69BAB676D2B6}"/>
              </a:ext>
            </a:extLst>
          </p:cNvPr>
          <p:cNvCxnSpPr>
            <a:cxnSpLocks/>
          </p:cNvCxnSpPr>
          <p:nvPr/>
        </p:nvCxnSpPr>
        <p:spPr>
          <a:xfrm flipV="1">
            <a:off x="5119511" y="970846"/>
            <a:ext cx="0" cy="451180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DD649B-A1EC-C0AE-60C2-F4098311047B}"/>
              </a:ext>
            </a:extLst>
          </p:cNvPr>
          <p:cNvSpPr txBox="1"/>
          <p:nvPr/>
        </p:nvSpPr>
        <p:spPr>
          <a:xfrm>
            <a:off x="8445310" y="1115190"/>
            <a:ext cx="113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All Workers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BBBEBA1-F832-33EF-8749-B436ACA1F940}"/>
              </a:ext>
            </a:extLst>
          </p:cNvPr>
          <p:cNvSpPr txBox="1"/>
          <p:nvPr/>
        </p:nvSpPr>
        <p:spPr>
          <a:xfrm>
            <a:off x="9544754" y="5155130"/>
            <a:ext cx="592665" cy="3543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AC2C52B-F0EE-0E13-AE0F-68CECE5E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880" y="123731"/>
            <a:ext cx="86020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Relative Earnings of Women Greatly Increased after 1980</a:t>
            </a:r>
          </a:p>
        </p:txBody>
      </p:sp>
    </p:spTree>
    <p:extLst>
      <p:ext uri="{BB962C8B-B14F-4D97-AF65-F5344CB8AC3E}">
        <p14:creationId xmlns:p14="http://schemas.microsoft.com/office/powerpoint/2010/main" val="7068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83DF34-215C-8043-B142-B637FB610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052605"/>
              </p:ext>
            </p:extLst>
          </p:nvPr>
        </p:nvGraphicFramePr>
        <p:xfrm>
          <a:off x="1569156" y="733779"/>
          <a:ext cx="8703733" cy="564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phic 3" descr="Tag outline">
            <a:extLst>
              <a:ext uri="{FF2B5EF4-FFF2-40B4-BE49-F238E27FC236}">
                <a16:creationId xmlns:a16="http://schemas.microsoft.com/office/drawing/2014/main" id="{D0EE9E20-F177-6223-C414-13F39D56E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5111" y="4179711"/>
            <a:ext cx="914400" cy="914400"/>
          </a:xfrm>
          <a:prstGeom prst="rect">
            <a:avLst/>
          </a:prstGeom>
        </p:spPr>
      </p:pic>
      <p:pic>
        <p:nvPicPr>
          <p:cNvPr id="5" name="Graphic 4" descr="Tag outline">
            <a:extLst>
              <a:ext uri="{FF2B5EF4-FFF2-40B4-BE49-F238E27FC236}">
                <a16:creationId xmlns:a16="http://schemas.microsoft.com/office/drawing/2014/main" id="{085C22FA-FABB-8AA6-1351-5BBD7BC06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8623" y="3265311"/>
            <a:ext cx="914400" cy="914400"/>
          </a:xfrm>
          <a:prstGeom prst="rect">
            <a:avLst/>
          </a:prstGeom>
        </p:spPr>
      </p:pic>
      <p:pic>
        <p:nvPicPr>
          <p:cNvPr id="6" name="Graphic 5" descr="Tag outline">
            <a:extLst>
              <a:ext uri="{FF2B5EF4-FFF2-40B4-BE49-F238E27FC236}">
                <a16:creationId xmlns:a16="http://schemas.microsoft.com/office/drawing/2014/main" id="{CABEF4EF-0AEC-FA81-B7E0-BC33A7449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3154" y="1227668"/>
            <a:ext cx="914400" cy="914400"/>
          </a:xfrm>
          <a:prstGeom prst="rect">
            <a:avLst/>
          </a:prstGeom>
        </p:spPr>
      </p:pic>
      <p:pic>
        <p:nvPicPr>
          <p:cNvPr id="7" name="Graphic 6" descr="Tag outline">
            <a:extLst>
              <a:ext uri="{FF2B5EF4-FFF2-40B4-BE49-F238E27FC236}">
                <a16:creationId xmlns:a16="http://schemas.microsoft.com/office/drawing/2014/main" id="{9D5C3C75-FD50-D985-181C-331B5FC51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1156" y="1984023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5FBE7-2319-A957-096E-1DE008E41C28}"/>
              </a:ext>
            </a:extLst>
          </p:cNvPr>
          <p:cNvSpPr txBox="1"/>
          <p:nvPr/>
        </p:nvSpPr>
        <p:spPr>
          <a:xfrm>
            <a:off x="9544754" y="5155130"/>
            <a:ext cx="592665" cy="3543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C914D5C-1BEE-3263-79C2-125290D54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880" y="123731"/>
            <a:ext cx="86020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Relative Earnings of Women Greatly Increased after 1980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17FF0-4B75-133D-3E57-875F7F434F9D}"/>
              </a:ext>
            </a:extLst>
          </p:cNvPr>
          <p:cNvSpPr txBox="1"/>
          <p:nvPr/>
        </p:nvSpPr>
        <p:spPr>
          <a:xfrm>
            <a:off x="4443205" y="4467634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</a:rPr>
              <a:t>59¢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BCEDB-01EE-0758-33B4-0B5B3D565B28}"/>
              </a:ext>
            </a:extLst>
          </p:cNvPr>
          <p:cNvSpPr txBox="1"/>
          <p:nvPr/>
        </p:nvSpPr>
        <p:spPr>
          <a:xfrm>
            <a:off x="5995428" y="3567290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</a:rPr>
              <a:t>65¢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5D56A6-555C-BF9E-9EC2-6501BC7E0C99}"/>
              </a:ext>
            </a:extLst>
          </p:cNvPr>
          <p:cNvSpPr txBox="1"/>
          <p:nvPr/>
        </p:nvSpPr>
        <p:spPr>
          <a:xfrm>
            <a:off x="9676629" y="1538169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</a:rPr>
              <a:t>83¢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A5148-9098-E1D7-5B83-229493573F7F}"/>
              </a:ext>
            </a:extLst>
          </p:cNvPr>
          <p:cNvSpPr txBox="1"/>
          <p:nvPr/>
        </p:nvSpPr>
        <p:spPr>
          <a:xfrm>
            <a:off x="7637961" y="2283235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75¢</a:t>
            </a:r>
          </a:p>
        </p:txBody>
      </p:sp>
    </p:spTree>
    <p:extLst>
      <p:ext uri="{BB962C8B-B14F-4D97-AF65-F5344CB8AC3E}">
        <p14:creationId xmlns:p14="http://schemas.microsoft.com/office/powerpoint/2010/main" val="38013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83DF34-215C-8043-B142-B637FB610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168306"/>
              </p:ext>
            </p:extLst>
          </p:nvPr>
        </p:nvGraphicFramePr>
        <p:xfrm>
          <a:off x="1569156" y="742245"/>
          <a:ext cx="8703733" cy="564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03088FB-C83A-13B4-9578-01D0D02976A2}"/>
              </a:ext>
            </a:extLst>
          </p:cNvPr>
          <p:cNvSpPr txBox="1"/>
          <p:nvPr/>
        </p:nvSpPr>
        <p:spPr>
          <a:xfrm>
            <a:off x="8445310" y="1115190"/>
            <a:ext cx="113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All Workers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D989-F294-4096-7C6A-A78195B4452B}"/>
              </a:ext>
            </a:extLst>
          </p:cNvPr>
          <p:cNvSpPr txBox="1"/>
          <p:nvPr/>
        </p:nvSpPr>
        <p:spPr>
          <a:xfrm>
            <a:off x="7869602" y="2927058"/>
            <a:ext cx="2403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College Graduate  Workers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FF6F29D-FCB4-A846-FCB6-0CED60DC03EF}"/>
              </a:ext>
            </a:extLst>
          </p:cNvPr>
          <p:cNvSpPr txBox="1"/>
          <p:nvPr/>
        </p:nvSpPr>
        <p:spPr>
          <a:xfrm>
            <a:off x="9544754" y="5155130"/>
            <a:ext cx="592665" cy="3543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0BCA34D-C45A-5756-9266-9772451B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880" y="44708"/>
            <a:ext cx="84241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Relative Earnings of Women Greatly Increased after 1980</a:t>
            </a:r>
          </a:p>
          <a:p>
            <a:pPr algn="ctr"/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Less So for College Graduate Women</a:t>
            </a:r>
          </a:p>
        </p:txBody>
      </p:sp>
      <p:pic>
        <p:nvPicPr>
          <p:cNvPr id="7" name="Picture 2" descr="C:\Users\goldin\AppData\Local\Microsoft\Windows\Temporary Internet Files\Content.IE5\U9Q49MGM\MC900431629[1].png">
            <a:extLst>
              <a:ext uri="{FF2B5EF4-FFF2-40B4-BE49-F238E27FC236}">
                <a16:creationId xmlns:a16="http://schemas.microsoft.com/office/drawing/2014/main" id="{7ED379B4-FD95-DB47-D657-051ADDA1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022" y="3156435"/>
            <a:ext cx="2353027" cy="23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EF0745D8-EA37-76A3-1CC2-71823B75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214" y="3723922"/>
            <a:ext cx="1300099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Stop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First Clue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5E621-F44E-9618-82F4-62E3164DD800}"/>
              </a:ext>
            </a:extLst>
          </p:cNvPr>
          <p:cNvSpPr txBox="1"/>
          <p:nvPr/>
        </p:nvSpPr>
        <p:spPr>
          <a:xfrm>
            <a:off x="8425557" y="6410730"/>
            <a:ext cx="36946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Credit for magnifying glass: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Anzela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Ksenofontova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49707E-1E9A-FA48-8CBF-573EDBB70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814835"/>
              </p:ext>
            </p:extLst>
          </p:nvPr>
        </p:nvGraphicFramePr>
        <p:xfrm>
          <a:off x="1478844" y="936978"/>
          <a:ext cx="8726312" cy="559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F11364-C2EA-57E1-BD1F-59AF176140D7}"/>
              </a:ext>
            </a:extLst>
          </p:cNvPr>
          <p:cNvSpPr txBox="1"/>
          <p:nvPr/>
        </p:nvSpPr>
        <p:spPr>
          <a:xfrm>
            <a:off x="3707548" y="2020204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born c. 1978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C75CA-E203-AE0B-49AD-408DC743E9D6}"/>
              </a:ext>
            </a:extLst>
          </p:cNvPr>
          <p:cNvSpPr txBox="1"/>
          <p:nvPr/>
        </p:nvSpPr>
        <p:spPr>
          <a:xfrm>
            <a:off x="5449103" y="3305730"/>
            <a:ext cx="78579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c. 1973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8CD0B-CBFB-7C1C-7523-B51B8B6564BC}"/>
              </a:ext>
            </a:extLst>
          </p:cNvPr>
          <p:cNvSpPr txBox="1"/>
          <p:nvPr/>
        </p:nvSpPr>
        <p:spPr>
          <a:xfrm>
            <a:off x="7034351" y="4052754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c. 1968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3254E-7797-02B2-FF78-99648D4C421C}"/>
              </a:ext>
            </a:extLst>
          </p:cNvPr>
          <p:cNvSpPr txBox="1"/>
          <p:nvPr/>
        </p:nvSpPr>
        <p:spPr>
          <a:xfrm>
            <a:off x="9290950" y="4345386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c. 1958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59A51-ACF8-9BB2-7519-7DBED7485307}"/>
              </a:ext>
            </a:extLst>
          </p:cNvPr>
          <p:cNvSpPr txBox="1"/>
          <p:nvPr/>
        </p:nvSpPr>
        <p:spPr>
          <a:xfrm>
            <a:off x="8155007" y="5190477"/>
            <a:ext cx="785793" cy="338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c. 1963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D642E6-EFCA-23FE-3F5C-BA34851D74C7}"/>
              </a:ext>
            </a:extLst>
          </p:cNvPr>
          <p:cNvCxnSpPr>
            <a:cxnSpLocks/>
          </p:cNvCxnSpPr>
          <p:nvPr/>
        </p:nvCxnSpPr>
        <p:spPr>
          <a:xfrm flipH="1">
            <a:off x="3809342" y="2330283"/>
            <a:ext cx="282028" cy="282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92DFD7-3E96-8757-95BC-60894C242C4F}"/>
              </a:ext>
            </a:extLst>
          </p:cNvPr>
          <p:cNvCxnSpPr>
            <a:cxnSpLocks/>
          </p:cNvCxnSpPr>
          <p:nvPr/>
        </p:nvCxnSpPr>
        <p:spPr>
          <a:xfrm flipH="1">
            <a:off x="5418958" y="3644284"/>
            <a:ext cx="282028" cy="28222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791950-013F-E026-C5E4-5E56664775C8}"/>
              </a:ext>
            </a:extLst>
          </p:cNvPr>
          <p:cNvCxnSpPr>
            <a:cxnSpLocks/>
          </p:cNvCxnSpPr>
          <p:nvPr/>
        </p:nvCxnSpPr>
        <p:spPr>
          <a:xfrm flipH="1">
            <a:off x="6774804" y="4359469"/>
            <a:ext cx="400561" cy="31038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BACF86-1355-A733-4095-EBC773BA2022}"/>
              </a:ext>
            </a:extLst>
          </p:cNvPr>
          <p:cNvCxnSpPr>
            <a:cxnSpLocks/>
          </p:cNvCxnSpPr>
          <p:nvPr/>
        </p:nvCxnSpPr>
        <p:spPr>
          <a:xfrm flipH="1">
            <a:off x="9290950" y="4648924"/>
            <a:ext cx="282028" cy="282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306EFA-9635-8F9A-2E05-08E1D3D252BA}"/>
              </a:ext>
            </a:extLst>
          </p:cNvPr>
          <p:cNvCxnSpPr>
            <a:cxnSpLocks/>
          </p:cNvCxnSpPr>
          <p:nvPr/>
        </p:nvCxnSpPr>
        <p:spPr>
          <a:xfrm flipV="1">
            <a:off x="8420268" y="5056216"/>
            <a:ext cx="255269" cy="26852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>
            <a:extLst>
              <a:ext uri="{FF2B5EF4-FFF2-40B4-BE49-F238E27FC236}">
                <a16:creationId xmlns:a16="http://schemas.microsoft.com/office/drawing/2014/main" id="{35D41F75-BA3A-F386-F2D4-59A24ABE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837" y="249694"/>
            <a:ext cx="847231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Relative Earnings of College Graduate Women Begin High </a:t>
            </a:r>
          </a:p>
          <a:p>
            <a:pPr algn="ctr"/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But Decrease with Age for Each Birth Cohort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078D4-AE20-63CF-F0E9-046830E7BBC5}"/>
              </a:ext>
            </a:extLst>
          </p:cNvPr>
          <p:cNvSpPr txBox="1"/>
          <p:nvPr/>
        </p:nvSpPr>
        <p:spPr>
          <a:xfrm>
            <a:off x="6972954" y="6206663"/>
            <a:ext cx="5421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Corrected for hours and weeks worked and education beyond college.</a:t>
            </a:r>
          </a:p>
        </p:txBody>
      </p:sp>
      <p:pic>
        <p:nvPicPr>
          <p:cNvPr id="10" name="Picture 2" descr="C:\Users\goldin\AppData\Local\Microsoft\Windows\Temporary Internet Files\Content.IE5\U9Q49MGM\MC900431629[1].png">
            <a:extLst>
              <a:ext uri="{FF2B5EF4-FFF2-40B4-BE49-F238E27FC236}">
                <a16:creationId xmlns:a16="http://schemas.microsoft.com/office/drawing/2014/main" id="{C1852612-8794-DF96-0798-A81DDCBA7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065" y="3493343"/>
            <a:ext cx="2353027" cy="23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73B8DDC0-C90E-75FA-8722-CD35AE606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774" y="4099208"/>
            <a:ext cx="1300099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Stop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Another Clue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71187-727A-D416-4B1C-1E934BAC792A}"/>
              </a:ext>
            </a:extLst>
          </p:cNvPr>
          <p:cNvSpPr txBox="1"/>
          <p:nvPr/>
        </p:nvSpPr>
        <p:spPr>
          <a:xfrm>
            <a:off x="8425557" y="6410730"/>
            <a:ext cx="36946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Credit for magnifying glass: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Anzela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Ksenofontova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1981200" y="99219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Full-time, Full-year with Time and Education Controls, 2009-2011 ACS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046944"/>
              </p:ext>
            </p:extLst>
          </p:nvPr>
        </p:nvGraphicFramePr>
        <p:xfrm>
          <a:off x="1976761" y="572695"/>
          <a:ext cx="838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9804" y="62484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/>
              </a:rPr>
              <a:t>Controls and sample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: age as a quartic, race, ln(hours), ln(weeks), education, ACS years; none with &lt; 25 individuals either male or female; 35+ hours, 40 + weeks; 25- to 64-year-olds.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7734" y="438077"/>
            <a:ext cx="3971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Male Wage and Business Annual Income, log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B4DB5-698C-B5FF-9301-030906F2BF87}"/>
              </a:ext>
            </a:extLst>
          </p:cNvPr>
          <p:cNvSpPr txBox="1"/>
          <p:nvPr/>
        </p:nvSpPr>
        <p:spPr>
          <a:xfrm>
            <a:off x="2557262" y="744088"/>
            <a:ext cx="7801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60K        66K         73K         81K         89K        99K        109K        120K        133K        147K        163K        180K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32FCF-6CFD-E50D-D3AB-02329C216188}"/>
              </a:ext>
            </a:extLst>
          </p:cNvPr>
          <p:cNvSpPr txBox="1"/>
          <p:nvPr/>
        </p:nvSpPr>
        <p:spPr>
          <a:xfrm rot="16200000">
            <a:off x="399516" y="3026507"/>
            <a:ext cx="2855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Coefficient on Female </a:t>
            </a:r>
            <a:r>
              <a:rPr lang="en-US" sz="1400" dirty="0">
                <a:solidFill>
                  <a:prstClr val="black"/>
                </a:solidFill>
                <a:latin typeface="Calibri"/>
                <a:sym typeface="Symbol"/>
              </a:rPr>
              <a:t> Occupation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2D1D4-2E67-20EC-2293-994954C93B3C}"/>
              </a:ext>
            </a:extLst>
          </p:cNvPr>
          <p:cNvSpPr txBox="1"/>
          <p:nvPr/>
        </p:nvSpPr>
        <p:spPr>
          <a:xfrm>
            <a:off x="2499804" y="3000227"/>
            <a:ext cx="66556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= </a:t>
            </a:r>
            <a:r>
              <a:rPr lang="en-US" sz="1400" dirty="0">
                <a:latin typeface="+mj-lt"/>
              </a:rPr>
              <a:t>0.82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31054-B9B5-177F-96EC-8E455053AA26}"/>
              </a:ext>
            </a:extLst>
          </p:cNvPr>
          <p:cNvSpPr txBox="1"/>
          <p:nvPr/>
        </p:nvSpPr>
        <p:spPr>
          <a:xfrm>
            <a:off x="2557262" y="3969129"/>
            <a:ext cx="66556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= </a:t>
            </a:r>
            <a:r>
              <a:rPr lang="en-US" sz="1400" dirty="0">
                <a:latin typeface="+mj-lt"/>
              </a:rPr>
              <a:t>0.74</a:t>
            </a:r>
          </a:p>
        </p:txBody>
      </p:sp>
    </p:spTree>
    <p:extLst>
      <p:ext uri="{BB962C8B-B14F-4D97-AF65-F5344CB8AC3E}">
        <p14:creationId xmlns:p14="http://schemas.microsoft.com/office/powerpoint/2010/main" val="178202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1981200" y="99219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Full-time, Full-year with Time and Education Controls, 2009-2011 ACS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976761" y="572695"/>
          <a:ext cx="838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9804" y="62484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/>
              </a:rPr>
              <a:t>Controls and sample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: age as a quartic, race, ln(hours), ln(weeks), education, ACS years; none with &lt; 25 individuals either male or female; 35+ hours, 40 + weeks; 25- to 64-year-olds.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99516" y="3026507"/>
            <a:ext cx="2855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Coefficient on Female </a:t>
            </a:r>
            <a:r>
              <a:rPr lang="en-US" sz="1400" dirty="0">
                <a:solidFill>
                  <a:prstClr val="black"/>
                </a:solidFill>
                <a:latin typeface="Calibri"/>
                <a:sym typeface="Symbol"/>
              </a:rPr>
              <a:t> Occupation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B4DB5-698C-B5FF-9301-030906F2BF87}"/>
              </a:ext>
            </a:extLst>
          </p:cNvPr>
          <p:cNvSpPr txBox="1"/>
          <p:nvPr/>
        </p:nvSpPr>
        <p:spPr>
          <a:xfrm>
            <a:off x="2557262" y="912010"/>
            <a:ext cx="78015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60K        66K         73K         81K         89K        99K        109K        120K        133K        147K        163K        180K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F5E60-F897-6BF8-49B0-18F7AB597AC0}"/>
              </a:ext>
            </a:extLst>
          </p:cNvPr>
          <p:cNvSpPr txBox="1"/>
          <p:nvPr/>
        </p:nvSpPr>
        <p:spPr>
          <a:xfrm>
            <a:off x="6967734" y="438077"/>
            <a:ext cx="3971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Male Wage and Business Annual Income, log scale</a:t>
            </a:r>
          </a:p>
        </p:txBody>
      </p:sp>
    </p:spTree>
    <p:extLst>
      <p:ext uri="{BB962C8B-B14F-4D97-AF65-F5344CB8AC3E}">
        <p14:creationId xmlns:p14="http://schemas.microsoft.com/office/powerpoint/2010/main" val="125273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DCE39-49E4-DE48-74AF-5F5AC5586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0" y="1364307"/>
            <a:ext cx="12150450" cy="524637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765FD2B-6D90-DFC0-1A24-2D260354B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562" y="236502"/>
            <a:ext cx="7894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  <a:cs typeface="Times New Roman" pitchFamily="18" charset="0"/>
              </a:rPr>
              <a:t>Employment to Population Ratios for Women 25-54 Years 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  <a:cs typeface="Times New Roman" pitchFamily="18" charset="0"/>
              </a:rPr>
              <a:t>Are High Almost Everywhere in 2022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8191B-3B7D-CA1F-66D0-AF6CB9C52206}"/>
              </a:ext>
            </a:extLst>
          </p:cNvPr>
          <p:cNvSpPr/>
          <p:nvPr/>
        </p:nvSpPr>
        <p:spPr>
          <a:xfrm rot="385583">
            <a:off x="5726430" y="2788920"/>
            <a:ext cx="3246120" cy="109728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1981200" y="99219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Full-time, Full-year with Time and Education Controls, 2009-2011 ACS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557397"/>
              </p:ext>
            </p:extLst>
          </p:nvPr>
        </p:nvGraphicFramePr>
        <p:xfrm>
          <a:off x="1976761" y="572695"/>
          <a:ext cx="838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9804" y="62484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/>
              </a:rPr>
              <a:t>Controls and sample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: age as a quartic, race, ln(hours), ln(weeks), education, ACS years; none with &lt; 25 individuals either male or female; 35+ hours, 40 + weeks; 25- to 64-year-olds.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B4DB5-698C-B5FF-9301-030906F2BF87}"/>
              </a:ext>
            </a:extLst>
          </p:cNvPr>
          <p:cNvSpPr txBox="1"/>
          <p:nvPr/>
        </p:nvSpPr>
        <p:spPr>
          <a:xfrm>
            <a:off x="2557262" y="912010"/>
            <a:ext cx="78015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60K        66K         73K         81K         89K        99K        109K        120K        133K        147K        163K        180K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32FCF-6CFD-E50D-D3AB-02329C216188}"/>
              </a:ext>
            </a:extLst>
          </p:cNvPr>
          <p:cNvSpPr txBox="1"/>
          <p:nvPr/>
        </p:nvSpPr>
        <p:spPr>
          <a:xfrm rot="16200000">
            <a:off x="399516" y="3026507"/>
            <a:ext cx="2855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Coefficient on Female </a:t>
            </a:r>
            <a:r>
              <a:rPr lang="en-US" sz="1400" dirty="0">
                <a:solidFill>
                  <a:prstClr val="black"/>
                </a:solidFill>
                <a:latin typeface="Calibri"/>
                <a:sym typeface="Symbol"/>
              </a:rPr>
              <a:t> Occupation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54679-4CC1-64BB-D764-638F8F94536F}"/>
              </a:ext>
            </a:extLst>
          </p:cNvPr>
          <p:cNvSpPr txBox="1"/>
          <p:nvPr/>
        </p:nvSpPr>
        <p:spPr>
          <a:xfrm>
            <a:off x="6967734" y="438077"/>
            <a:ext cx="3971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Male Wage and Business Annual Income, log scale</a:t>
            </a:r>
          </a:p>
        </p:txBody>
      </p:sp>
      <p:pic>
        <p:nvPicPr>
          <p:cNvPr id="9" name="Picture 8" descr="Pilot Flying on Airplane | Great PowerPoint ClipArt for Presentations -  PresenterMedia.com">
            <a:extLst>
              <a:ext uri="{FF2B5EF4-FFF2-40B4-BE49-F238E27FC236}">
                <a16:creationId xmlns:a16="http://schemas.microsoft.com/office/drawing/2014/main" id="{26647E55-5286-7806-D631-8579B8E4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18" y="3482979"/>
            <a:ext cx="1361086" cy="11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1981200" y="99219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Full-time, Full-year with Time and Education Controls, 2009-2011 ACS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243268"/>
              </p:ext>
            </p:extLst>
          </p:nvPr>
        </p:nvGraphicFramePr>
        <p:xfrm>
          <a:off x="1976761" y="572695"/>
          <a:ext cx="838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9804" y="62484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/>
              </a:rPr>
              <a:t>Controls and sample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: age as a quartic, race, ln(hours), ln(weeks), education, ACS years; none with &lt; 25 individuals either male or female; 35+ hours, 40 + weeks; 25- to 64-year-olds.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99516" y="3026507"/>
            <a:ext cx="2855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Coefficient on Female </a:t>
            </a:r>
            <a:r>
              <a:rPr lang="en-US" sz="1400" dirty="0">
                <a:solidFill>
                  <a:prstClr val="black"/>
                </a:solidFill>
                <a:latin typeface="Calibri"/>
                <a:sym typeface="Symbol"/>
              </a:rPr>
              <a:t> Occupation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B4DB5-698C-B5FF-9301-030906F2BF87}"/>
              </a:ext>
            </a:extLst>
          </p:cNvPr>
          <p:cNvSpPr txBox="1"/>
          <p:nvPr/>
        </p:nvSpPr>
        <p:spPr>
          <a:xfrm>
            <a:off x="2557262" y="912010"/>
            <a:ext cx="78015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60K        66K         73K         81K         89K        99K        109K        120K        133K        147K        163K        180K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F7B8DC-7185-433C-2C7C-C57F86F1DB37}"/>
              </a:ext>
            </a:extLst>
          </p:cNvPr>
          <p:cNvSpPr/>
          <p:nvPr/>
        </p:nvSpPr>
        <p:spPr>
          <a:xfrm rot="20360112" flipV="1">
            <a:off x="7284174" y="3894714"/>
            <a:ext cx="3246120" cy="15564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8B2EB-A700-D3B5-20DC-775DC868B35B}"/>
              </a:ext>
            </a:extLst>
          </p:cNvPr>
          <p:cNvSpPr txBox="1"/>
          <p:nvPr/>
        </p:nvSpPr>
        <p:spPr>
          <a:xfrm>
            <a:off x="6967734" y="438077"/>
            <a:ext cx="3971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Male Wage and Business Annual Income, log scale</a:t>
            </a:r>
          </a:p>
        </p:txBody>
      </p:sp>
    </p:spTree>
    <p:extLst>
      <p:ext uri="{BB962C8B-B14F-4D97-AF65-F5344CB8AC3E}">
        <p14:creationId xmlns:p14="http://schemas.microsoft.com/office/powerpoint/2010/main" val="16944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1981200" y="99219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Full-time, Full-year with Time and Education Controls, 2009-2011 ACS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976761" y="572695"/>
          <a:ext cx="838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9804" y="62484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/>
              </a:rPr>
              <a:t>Controls and sample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: age as a quartic, race, ln(hours), ln(weeks), education, ACS years; none with &lt; 25 individuals either male or female; 35+ hours, 40 + weeks; 25- to 64-year-olds. Credit for magnifying glass: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Anzela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Ksenofontova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0275" y="444510"/>
            <a:ext cx="339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(Male Wage and Business Income), log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B4DB5-698C-B5FF-9301-030906F2BF87}"/>
              </a:ext>
            </a:extLst>
          </p:cNvPr>
          <p:cNvSpPr txBox="1"/>
          <p:nvPr/>
        </p:nvSpPr>
        <p:spPr>
          <a:xfrm>
            <a:off x="2557262" y="934588"/>
            <a:ext cx="7801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60K        66K         73K         81K         89K        99K        109K        120K        133K        147K        163K        180K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32FCF-6CFD-E50D-D3AB-02329C216188}"/>
              </a:ext>
            </a:extLst>
          </p:cNvPr>
          <p:cNvSpPr txBox="1"/>
          <p:nvPr/>
        </p:nvSpPr>
        <p:spPr>
          <a:xfrm rot="16200000">
            <a:off x="399516" y="3026507"/>
            <a:ext cx="2855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Coefficient on Female </a:t>
            </a:r>
            <a:r>
              <a:rPr lang="en-US" sz="1400" dirty="0">
                <a:solidFill>
                  <a:prstClr val="black"/>
                </a:solidFill>
                <a:latin typeface="Calibri"/>
                <a:sym typeface="Symbol"/>
              </a:rPr>
              <a:t> Occupation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2" descr="C:\Users\goldin\AppData\Local\Microsoft\Windows\Temporary Internet Files\Content.IE5\U9Q49MGM\MC900431629[1].png">
            <a:extLst>
              <a:ext uri="{FF2B5EF4-FFF2-40B4-BE49-F238E27FC236}">
                <a16:creationId xmlns:a16="http://schemas.microsoft.com/office/drawing/2014/main" id="{7FEE4145-E012-B094-90FD-E97FEFB2F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460" y="2522193"/>
            <a:ext cx="2353027" cy="23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0116B705-862F-49AC-1756-91A5905C3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525" y="3136900"/>
            <a:ext cx="1300099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Stop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More Clues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7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739296"/>
              </p:ext>
            </p:extLst>
          </p:nvPr>
        </p:nvGraphicFramePr>
        <p:xfrm>
          <a:off x="1524000" y="762000"/>
          <a:ext cx="8686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632178" y="155222"/>
            <a:ext cx="11300177" cy="6096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dirty="0">
                <a:solidFill>
                  <a:prstClr val="black"/>
                </a:solidFill>
                <a:latin typeface="Calibri"/>
              </a:rPr>
            </a:br>
            <a:r>
              <a:rPr lang="en-US" sz="4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The Gender Pay Gap by Occupation is Related to O*NET Characteristics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4196" y="6360004"/>
            <a:ext cx="7833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Controls and sample: Gender pay gap for FT-FY workers, 25- to 64-year-old college graduates using ACS 2009-2011.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604518-2028-D68E-B646-3F085DC5AA04}"/>
              </a:ext>
            </a:extLst>
          </p:cNvPr>
          <p:cNvSpPr/>
          <p:nvPr/>
        </p:nvSpPr>
        <p:spPr>
          <a:xfrm rot="255123" flipV="1">
            <a:off x="6205260" y="2402124"/>
            <a:ext cx="3246120" cy="2493808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3458A2-9BE1-DE6A-36C2-0B468FC73FA7}"/>
              </a:ext>
            </a:extLst>
          </p:cNvPr>
          <p:cNvSpPr/>
          <p:nvPr/>
        </p:nvSpPr>
        <p:spPr>
          <a:xfrm rot="542363" flipV="1">
            <a:off x="2906262" y="1839577"/>
            <a:ext cx="3366920" cy="1363970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AB7986-12DB-5B4B-911D-C928696B3926}"/>
              </a:ext>
            </a:extLst>
          </p:cNvPr>
          <p:cNvSpPr txBox="1"/>
          <p:nvPr/>
        </p:nvSpPr>
        <p:spPr>
          <a:xfrm>
            <a:off x="1828672" y="1620560"/>
            <a:ext cx="888409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Women Did Everything Right and then Work Got Greedy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America’s obsession with long hours has widened the gender gap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176E4-C427-FF43-B565-AC671E010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762000"/>
            <a:ext cx="4585335" cy="73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520A3F-DCBA-7C44-8486-538AE9DF7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971800"/>
            <a:ext cx="3771900" cy="1600200"/>
          </a:xfrm>
          <a:prstGeom prst="rect">
            <a:avLst/>
          </a:prstGeom>
        </p:spPr>
      </p:pic>
      <p:pic>
        <p:nvPicPr>
          <p:cNvPr id="10" name="Picture 9" descr="https://static01.nyt.com/images/2019/04/28/business/28GreedyProffessions2-jpg/28GreedyProffessions2-jpg-articleLarge.jpg?quality=75&amp;auto=webp&amp;disable=upscale">
            <a:extLst>
              <a:ext uri="{FF2B5EF4-FFF2-40B4-BE49-F238E27FC236}">
                <a16:creationId xmlns:a16="http://schemas.microsoft.com/office/drawing/2014/main" id="{5F18E63B-3935-B94E-9648-13C62FB25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400" y="2895600"/>
            <a:ext cx="5105401" cy="3352800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61055B-A498-1C4A-80A0-1337CAA8D7EB}"/>
              </a:ext>
            </a:extLst>
          </p:cNvPr>
          <p:cNvSpPr/>
          <p:nvPr/>
        </p:nvSpPr>
        <p:spPr>
          <a:xfrm>
            <a:off x="1024758" y="609600"/>
            <a:ext cx="10252841" cy="5943600"/>
          </a:xfrm>
          <a:prstGeom prst="rect">
            <a:avLst/>
          </a:prstGeom>
          <a:noFill/>
          <a:ln w="76200" cmpd="thinThick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081DA-D050-A402-4328-F77631B39B34}"/>
              </a:ext>
            </a:extLst>
          </p:cNvPr>
          <p:cNvSpPr txBox="1"/>
          <p:nvPr/>
        </p:nvSpPr>
        <p:spPr>
          <a:xfrm>
            <a:off x="1365956" y="587906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4DD7C-8081-19F4-13DD-2998FD87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540" y="5929523"/>
            <a:ext cx="1955801" cy="3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75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4CA6-5E88-A64C-9EBB-D7B547B4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Inequality     Couple Inequity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7A33F3-5A65-3048-A44F-DBA2617E2ED0}"/>
              </a:ext>
            </a:extLst>
          </p:cNvPr>
          <p:cNvCxnSpPr>
            <a:cxnSpLocks/>
          </p:cNvCxnSpPr>
          <p:nvPr/>
        </p:nvCxnSpPr>
        <p:spPr>
          <a:xfrm>
            <a:off x="2438400" y="19812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E6E42B-7866-934A-8710-D61B9D7AA241}"/>
              </a:ext>
            </a:extLst>
          </p:cNvPr>
          <p:cNvCxnSpPr/>
          <p:nvPr/>
        </p:nvCxnSpPr>
        <p:spPr>
          <a:xfrm>
            <a:off x="2438400" y="57150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386433-0DFE-1A42-A269-48E33DA57D6A}"/>
              </a:ext>
            </a:extLst>
          </p:cNvPr>
          <p:cNvCxnSpPr>
            <a:cxnSpLocks/>
          </p:cNvCxnSpPr>
          <p:nvPr/>
        </p:nvCxnSpPr>
        <p:spPr>
          <a:xfrm flipV="1">
            <a:off x="2438400" y="4248090"/>
            <a:ext cx="5378162" cy="146691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FB56A3CD-060D-CA4B-A828-0DCE21754674}"/>
              </a:ext>
            </a:extLst>
          </p:cNvPr>
          <p:cNvSpPr/>
          <p:nvPr/>
        </p:nvSpPr>
        <p:spPr>
          <a:xfrm rot="21448711">
            <a:off x="2421337" y="2793150"/>
            <a:ext cx="5336088" cy="2805830"/>
          </a:xfrm>
          <a:custGeom>
            <a:avLst/>
            <a:gdLst>
              <a:gd name="connsiteX0" fmla="*/ 0 w 5336088"/>
              <a:gd name="connsiteY0" fmla="*/ 2805830 h 2805830"/>
              <a:gd name="connsiteX1" fmla="*/ 2830883 w 5336088"/>
              <a:gd name="connsiteY1" fmla="*/ 2192055 h 2805830"/>
              <a:gd name="connsiteX2" fmla="*/ 4371584 w 5336088"/>
              <a:gd name="connsiteY2" fmla="*/ 1327759 h 2805830"/>
              <a:gd name="connsiteX3" fmla="*/ 5336088 w 5336088"/>
              <a:gd name="connsiteY3" fmla="*/ 0 h 280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6088" h="2805830">
                <a:moveTo>
                  <a:pt x="0" y="2805830"/>
                </a:moveTo>
                <a:cubicBezTo>
                  <a:pt x="1051143" y="2622115"/>
                  <a:pt x="2102286" y="2438400"/>
                  <a:pt x="2830883" y="2192055"/>
                </a:cubicBezTo>
                <a:cubicBezTo>
                  <a:pt x="3559480" y="1945710"/>
                  <a:pt x="3954050" y="1693102"/>
                  <a:pt x="4371584" y="1327759"/>
                </a:cubicBezTo>
                <a:cubicBezTo>
                  <a:pt x="4789118" y="962416"/>
                  <a:pt x="5137759" y="302712"/>
                  <a:pt x="533608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57BDB6-E7E2-DA43-B1BE-6B48EE3B9270}"/>
              </a:ext>
            </a:extLst>
          </p:cNvPr>
          <p:cNvCxnSpPr>
            <a:cxnSpLocks/>
          </p:cNvCxnSpPr>
          <p:nvPr/>
        </p:nvCxnSpPr>
        <p:spPr>
          <a:xfrm>
            <a:off x="7238999" y="2971800"/>
            <a:ext cx="1" cy="2743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728308-EAB6-D742-8245-2E9C835DB391}"/>
              </a:ext>
            </a:extLst>
          </p:cNvPr>
          <p:cNvSpPr txBox="1"/>
          <p:nvPr/>
        </p:nvSpPr>
        <p:spPr>
          <a:xfrm>
            <a:off x="8153400" y="556260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0D8764-57F4-7049-BF2E-2ECFFC46A669}"/>
              </a:ext>
            </a:extLst>
          </p:cNvPr>
          <p:cNvSpPr txBox="1"/>
          <p:nvPr/>
        </p:nvSpPr>
        <p:spPr>
          <a:xfrm>
            <a:off x="2057400" y="1611868"/>
            <a:ext cx="120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Earnings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11710-4FB4-0043-8314-6F215BFA6E34}"/>
              </a:ext>
            </a:extLst>
          </p:cNvPr>
          <p:cNvSpPr txBox="1"/>
          <p:nvPr/>
        </p:nvSpPr>
        <p:spPr>
          <a:xfrm>
            <a:off x="7802667" y="4017256"/>
            <a:ext cx="232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More flexible job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082594-D983-C245-ACD4-972BD1F18367}"/>
              </a:ext>
            </a:extLst>
          </p:cNvPr>
          <p:cNvSpPr txBox="1"/>
          <p:nvPr/>
        </p:nvSpPr>
        <p:spPr>
          <a:xfrm>
            <a:off x="7674288" y="2303502"/>
            <a:ext cx="215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Less flexible job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FC55ED-9F50-F54C-A11F-93EE443F5A99}"/>
              </a:ext>
            </a:extLst>
          </p:cNvPr>
          <p:cNvSpPr txBox="1"/>
          <p:nvPr/>
        </p:nvSpPr>
        <p:spPr>
          <a:xfrm>
            <a:off x="7051242" y="571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25D080-D699-724C-AAF5-FE9E7D022347}"/>
              </a:ext>
            </a:extLst>
          </p:cNvPr>
          <p:cNvCxnSpPr>
            <a:cxnSpLocks/>
          </p:cNvCxnSpPr>
          <p:nvPr/>
        </p:nvCxnSpPr>
        <p:spPr>
          <a:xfrm>
            <a:off x="5064866" y="773631"/>
            <a:ext cx="533400" cy="0"/>
          </a:xfrm>
          <a:prstGeom prst="straightConnector1">
            <a:avLst/>
          </a:prstGeom>
          <a:ln w="444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68D7B4-FF41-7E42-8F97-25FE50BAC76D}"/>
              </a:ext>
            </a:extLst>
          </p:cNvPr>
          <p:cNvSpPr txBox="1"/>
          <p:nvPr/>
        </p:nvSpPr>
        <p:spPr>
          <a:xfrm>
            <a:off x="7089842" y="32004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48A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27BDF5-5394-6845-8DBF-359DEA14B2F3}"/>
              </a:ext>
            </a:extLst>
          </p:cNvPr>
          <p:cNvSpPr txBox="1"/>
          <p:nvPr/>
        </p:nvSpPr>
        <p:spPr>
          <a:xfrm>
            <a:off x="7086600" y="419728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0393F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●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C80488D-C66F-9643-B008-F5A613DFBED7}"/>
              </a:ext>
            </a:extLst>
          </p:cNvPr>
          <p:cNvSpPr/>
          <p:nvPr/>
        </p:nvSpPr>
        <p:spPr>
          <a:xfrm>
            <a:off x="7343401" y="3401099"/>
            <a:ext cx="209935" cy="942945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8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4CA6-5E88-A64C-9EBB-D7B547B4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Inequality     Couple Inequity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7A33F3-5A65-3048-A44F-DBA2617E2ED0}"/>
              </a:ext>
            </a:extLst>
          </p:cNvPr>
          <p:cNvCxnSpPr>
            <a:cxnSpLocks/>
          </p:cNvCxnSpPr>
          <p:nvPr/>
        </p:nvCxnSpPr>
        <p:spPr>
          <a:xfrm>
            <a:off x="2438400" y="19812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E6E42B-7866-934A-8710-D61B9D7AA241}"/>
              </a:ext>
            </a:extLst>
          </p:cNvPr>
          <p:cNvCxnSpPr/>
          <p:nvPr/>
        </p:nvCxnSpPr>
        <p:spPr>
          <a:xfrm>
            <a:off x="2438400" y="57150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386433-0DFE-1A42-A269-48E33DA57D6A}"/>
              </a:ext>
            </a:extLst>
          </p:cNvPr>
          <p:cNvCxnSpPr>
            <a:cxnSpLocks/>
          </p:cNvCxnSpPr>
          <p:nvPr/>
        </p:nvCxnSpPr>
        <p:spPr>
          <a:xfrm flipV="1">
            <a:off x="2438400" y="3519182"/>
            <a:ext cx="5715000" cy="2195818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FB56A3CD-060D-CA4B-A828-0DCE21754674}"/>
              </a:ext>
            </a:extLst>
          </p:cNvPr>
          <p:cNvSpPr/>
          <p:nvPr/>
        </p:nvSpPr>
        <p:spPr>
          <a:xfrm rot="21448711">
            <a:off x="2421337" y="2793150"/>
            <a:ext cx="5336088" cy="2805830"/>
          </a:xfrm>
          <a:custGeom>
            <a:avLst/>
            <a:gdLst>
              <a:gd name="connsiteX0" fmla="*/ 0 w 5336088"/>
              <a:gd name="connsiteY0" fmla="*/ 2805830 h 2805830"/>
              <a:gd name="connsiteX1" fmla="*/ 2830883 w 5336088"/>
              <a:gd name="connsiteY1" fmla="*/ 2192055 h 2805830"/>
              <a:gd name="connsiteX2" fmla="*/ 4371584 w 5336088"/>
              <a:gd name="connsiteY2" fmla="*/ 1327759 h 2805830"/>
              <a:gd name="connsiteX3" fmla="*/ 5336088 w 5336088"/>
              <a:gd name="connsiteY3" fmla="*/ 0 h 280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6088" h="2805830">
                <a:moveTo>
                  <a:pt x="0" y="2805830"/>
                </a:moveTo>
                <a:cubicBezTo>
                  <a:pt x="1051143" y="2622115"/>
                  <a:pt x="2102286" y="2438400"/>
                  <a:pt x="2830883" y="2192055"/>
                </a:cubicBezTo>
                <a:cubicBezTo>
                  <a:pt x="3559480" y="1945710"/>
                  <a:pt x="3954050" y="1693102"/>
                  <a:pt x="4371584" y="1327759"/>
                </a:cubicBezTo>
                <a:cubicBezTo>
                  <a:pt x="4789118" y="962416"/>
                  <a:pt x="5137759" y="302712"/>
                  <a:pt x="533608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57BDB6-E7E2-DA43-B1BE-6B48EE3B9270}"/>
              </a:ext>
            </a:extLst>
          </p:cNvPr>
          <p:cNvCxnSpPr>
            <a:cxnSpLocks/>
          </p:cNvCxnSpPr>
          <p:nvPr/>
        </p:nvCxnSpPr>
        <p:spPr>
          <a:xfrm>
            <a:off x="7238999" y="2971800"/>
            <a:ext cx="1" cy="2743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728308-EAB6-D742-8245-2E9C835DB391}"/>
              </a:ext>
            </a:extLst>
          </p:cNvPr>
          <p:cNvSpPr txBox="1"/>
          <p:nvPr/>
        </p:nvSpPr>
        <p:spPr>
          <a:xfrm>
            <a:off x="8153400" y="556260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0D8764-57F4-7049-BF2E-2ECFFC46A669}"/>
              </a:ext>
            </a:extLst>
          </p:cNvPr>
          <p:cNvSpPr txBox="1"/>
          <p:nvPr/>
        </p:nvSpPr>
        <p:spPr>
          <a:xfrm>
            <a:off x="2057400" y="1611868"/>
            <a:ext cx="120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Earnings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11710-4FB4-0043-8314-6F215BFA6E34}"/>
              </a:ext>
            </a:extLst>
          </p:cNvPr>
          <p:cNvSpPr txBox="1"/>
          <p:nvPr/>
        </p:nvSpPr>
        <p:spPr>
          <a:xfrm>
            <a:off x="8153400" y="3186380"/>
            <a:ext cx="232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More flexible job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082594-D983-C245-ACD4-972BD1F18367}"/>
              </a:ext>
            </a:extLst>
          </p:cNvPr>
          <p:cNvSpPr txBox="1"/>
          <p:nvPr/>
        </p:nvSpPr>
        <p:spPr>
          <a:xfrm>
            <a:off x="7674288" y="2303502"/>
            <a:ext cx="215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Less flexible job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FC55ED-9F50-F54C-A11F-93EE443F5A99}"/>
              </a:ext>
            </a:extLst>
          </p:cNvPr>
          <p:cNvSpPr txBox="1"/>
          <p:nvPr/>
        </p:nvSpPr>
        <p:spPr>
          <a:xfrm>
            <a:off x="7051242" y="571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8D7B4-FF41-7E42-8F97-25FE50BAC76D}"/>
              </a:ext>
            </a:extLst>
          </p:cNvPr>
          <p:cNvSpPr txBox="1"/>
          <p:nvPr/>
        </p:nvSpPr>
        <p:spPr>
          <a:xfrm>
            <a:off x="7089842" y="32004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48A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27BDF5-5394-6845-8DBF-359DEA14B2F3}"/>
              </a:ext>
            </a:extLst>
          </p:cNvPr>
          <p:cNvSpPr txBox="1"/>
          <p:nvPr/>
        </p:nvSpPr>
        <p:spPr>
          <a:xfrm>
            <a:off x="7086600" y="36576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0393F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●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C80488D-C66F-9643-B008-F5A613DFBED7}"/>
              </a:ext>
            </a:extLst>
          </p:cNvPr>
          <p:cNvSpPr/>
          <p:nvPr/>
        </p:nvSpPr>
        <p:spPr>
          <a:xfrm>
            <a:off x="7315201" y="3429000"/>
            <a:ext cx="228600" cy="343020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3067F0-B675-FE45-AE42-D77FE711F269}"/>
              </a:ext>
            </a:extLst>
          </p:cNvPr>
          <p:cNvCxnSpPr>
            <a:cxnSpLocks/>
          </p:cNvCxnSpPr>
          <p:nvPr/>
        </p:nvCxnSpPr>
        <p:spPr>
          <a:xfrm>
            <a:off x="5064868" y="779024"/>
            <a:ext cx="533400" cy="0"/>
          </a:xfrm>
          <a:prstGeom prst="straightConnector1">
            <a:avLst/>
          </a:prstGeom>
          <a:ln w="444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3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6CB094-88E2-9E49-B357-52A1460EC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6000"/>
          </a:blip>
          <a:srcRect t="1139" b="12655"/>
          <a:stretch/>
        </p:blipFill>
        <p:spPr>
          <a:xfrm>
            <a:off x="1905000" y="-76200"/>
            <a:ext cx="8576444" cy="612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4D14A1-B3DF-814C-B7B3-BA1AD83FBE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1778" l="51000" r="97667">
                        <a14:foregroundMark x1="59917" y1="15017" x2="68000" y2="7556"/>
                        <a14:foregroundMark x1="68000" y1="7556" x2="72667" y2="6444"/>
                        <a14:foregroundMark x1="72667" y1="6444" x2="83000" y2="8889"/>
                        <a14:foregroundMark x1="83000" y1="8889" x2="88333" y2="14000"/>
                        <a14:foregroundMark x1="71222" y1="6222" x2="81111" y2="8000"/>
                        <a14:foregroundMark x1="93222" y1="24667" x2="95556" y2="33111"/>
                        <a14:foregroundMark x1="95556" y1="33111" x2="96000" y2="42667"/>
                        <a14:foregroundMark x1="96000" y1="42667" x2="95333" y2="62444"/>
                        <a14:foregroundMark x1="96778" y1="39111" x2="97667" y2="49111"/>
                        <a14:foregroundMark x1="97667" y1="49111" x2="96889" y2="56222"/>
                        <a14:foregroundMark x1="53000" y1="30667" x2="51000" y2="49556"/>
                        <a14:foregroundMark x1="51000" y1="49556" x2="53000" y2="66889"/>
                        <a14:foregroundMark x1="80000" y1="90000" x2="68667" y2="89333"/>
                        <a14:foregroundMark x1="96778" y1="62444" x2="91889" y2="78667"/>
                        <a14:foregroundMark x1="91889" y1="78667" x2="91889" y2="78667"/>
                        <a14:foregroundMark x1="91111" y1="78889" x2="83000" y2="89556"/>
                        <a14:foregroundMark x1="83000" y1="89556" x2="82111" y2="90000"/>
                        <a14:foregroundMark x1="80889" y1="90222" x2="71333" y2="91778"/>
                        <a14:foregroundMark x1="71333" y1="91778" x2="62333" y2="86222"/>
                        <a14:foregroundMark x1="62333" y1="86222" x2="56333" y2="76000"/>
                        <a14:foregroundMark x1="51778" y1="61111" x2="51667" y2="57556"/>
                        <a14:foregroundMark x1="51000" y1="57333" x2="51000" y2="57333"/>
                        <a14:foregroundMark x1="61889" y1="14222" x2="54889" y2="27111"/>
                        <a14:foregroundMark x1="54889" y1="27111" x2="52333" y2="35111"/>
                        <a14:foregroundMark x1="52333" y1="35111" x2="51889" y2="54222"/>
                        <a14:foregroundMark x1="51889" y1="54222" x2="52444" y2="61333"/>
                      </a14:backgroundRemoval>
                    </a14:imgEffect>
                  </a14:imgLayer>
                </a14:imgProps>
              </a:ext>
            </a:extLst>
          </a:blip>
          <a:srcRect l="49977" t="195" r="-1955" b="437"/>
          <a:stretch/>
        </p:blipFill>
        <p:spPr>
          <a:xfrm>
            <a:off x="5753526" y="990600"/>
            <a:ext cx="4804118" cy="4592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049-7307-4248-B520-5FC5F0C3BB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2889" l="2222" r="48667">
                        <a14:foregroundMark x1="18000" y1="10667" x2="25111" y2="8667"/>
                        <a14:foregroundMark x1="12556" y1="14222" x2="15222" y2="11556"/>
                        <a14:foregroundMark x1="4778" y1="29111" x2="10778" y2="16667"/>
                        <a14:foregroundMark x1="15444" y1="11111" x2="23778" y2="6889"/>
                        <a14:foregroundMark x1="24111" y1="6667" x2="29111" y2="6889"/>
                        <a14:foregroundMark x1="29111" y1="6889" x2="33111" y2="10000"/>
                        <a14:foregroundMark x1="44222" y1="25111" x2="47667" y2="38667"/>
                        <a14:foregroundMark x1="47778" y1="60000" x2="43889" y2="77111"/>
                        <a14:foregroundMark x1="43889" y1="77111" x2="36111" y2="88222"/>
                        <a14:foregroundMark x1="36111" y1="88222" x2="26889" y2="93111"/>
                        <a14:foregroundMark x1="26889" y1="93111" x2="23111" y2="93111"/>
                        <a14:foregroundMark x1="3444" y1="34222" x2="2333" y2="53111"/>
                        <a14:foregroundMark x1="2333" y1="53111" x2="3333" y2="61111"/>
                        <a14:foregroundMark x1="3889" y1="69333" x2="3889" y2="63333"/>
                        <a14:foregroundMark x1="17556" y1="9556" x2="22000" y2="6667"/>
                        <a14:foregroundMark x1="22000" y1="6667" x2="22667" y2="6889"/>
                        <a14:foregroundMark x1="48000" y1="43333" x2="48667" y2="43778"/>
                        <a14:foregroundMark x1="7444" y1="23111" x2="2667" y2="39778"/>
                        <a14:foregroundMark x1="2667" y1="39778" x2="2444" y2="60000"/>
                      </a14:backgroundRemoval>
                    </a14:imgEffect>
                  </a14:imgLayer>
                </a14:imgProps>
              </a:ext>
            </a:extLst>
          </a:blip>
          <a:srcRect r="49634"/>
          <a:stretch/>
        </p:blipFill>
        <p:spPr>
          <a:xfrm>
            <a:off x="2057400" y="1024409"/>
            <a:ext cx="4648200" cy="4614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4931E-6057-6B4A-BBE8-1BCB2B5321E4}"/>
              </a:ext>
            </a:extLst>
          </p:cNvPr>
          <p:cNvSpPr txBox="1"/>
          <p:nvPr/>
        </p:nvSpPr>
        <p:spPr>
          <a:xfrm>
            <a:off x="2179820" y="2563337"/>
            <a:ext cx="4601980" cy="144655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dirty="0">
                <a:solidFill>
                  <a:schemeClr val="accent5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Copperplate Gothic Bold" panose="020E0705020206020404" pitchFamily="34" charset="77"/>
                <a:cs typeface="Phosphate Inline" panose="02000506050000020004" pitchFamily="2" charset="77"/>
              </a:rPr>
              <a:t>Gender</a:t>
            </a:r>
          </a:p>
          <a:p>
            <a:pPr algn="ctr"/>
            <a:r>
              <a:rPr lang="en-US" sz="4400" dirty="0">
                <a:solidFill>
                  <a:schemeClr val="accent5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Copperplate Gothic Bold" panose="020E0705020206020404" pitchFamily="34" charset="77"/>
                <a:cs typeface="Phosphate Inline" panose="02000506050000020004" pitchFamily="2" charset="77"/>
              </a:rPr>
              <a:t>Inequality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C6788-E7F3-C74F-9936-46106489EBB1}"/>
              </a:ext>
            </a:extLst>
          </p:cNvPr>
          <p:cNvSpPr txBox="1"/>
          <p:nvPr/>
        </p:nvSpPr>
        <p:spPr>
          <a:xfrm>
            <a:off x="5799746" y="2671879"/>
            <a:ext cx="4601980" cy="144655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dirty="0">
                <a:solidFill>
                  <a:schemeClr val="accent5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Copperplate Gothic Bold" panose="020E0705020206020404" pitchFamily="34" charset="77"/>
                <a:cs typeface="Phosphate Inline" panose="02000506050000020004" pitchFamily="2" charset="77"/>
              </a:rPr>
              <a:t>Couple</a:t>
            </a:r>
          </a:p>
          <a:p>
            <a:pPr algn="ctr"/>
            <a:r>
              <a:rPr lang="en-US" sz="4400" dirty="0">
                <a:solidFill>
                  <a:schemeClr val="accent5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Copperplate Gothic Bold" panose="020E0705020206020404" pitchFamily="34" charset="77"/>
                <a:cs typeface="Phosphate Inline" panose="02000506050000020004" pitchFamily="2" charset="77"/>
              </a:rPr>
              <a:t>Inequity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41ECE-1C5F-0142-B745-7512B41FA261}"/>
              </a:ext>
            </a:extLst>
          </p:cNvPr>
          <p:cNvSpPr txBox="1"/>
          <p:nvPr/>
        </p:nvSpPr>
        <p:spPr>
          <a:xfrm>
            <a:off x="3276600" y="6172200"/>
            <a:ext cx="876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couples gives up couple equity, they increase gender inequality.</a:t>
            </a:r>
          </a:p>
        </p:txBody>
      </p:sp>
    </p:spTree>
    <p:extLst>
      <p:ext uri="{BB962C8B-B14F-4D97-AF65-F5344CB8AC3E}">
        <p14:creationId xmlns:p14="http://schemas.microsoft.com/office/powerpoint/2010/main" val="17654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6CB094-88E2-9E49-B357-52A1460EC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6000"/>
          </a:blip>
          <a:srcRect t="1139" b="12655"/>
          <a:stretch/>
        </p:blipFill>
        <p:spPr>
          <a:xfrm>
            <a:off x="1905000" y="-76200"/>
            <a:ext cx="8576444" cy="612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4D14A1-B3DF-814C-B7B3-BA1AD83FBE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1778" l="51000" r="97667">
                        <a14:foregroundMark x1="59917" y1="15017" x2="68000" y2="7556"/>
                        <a14:foregroundMark x1="68000" y1="7556" x2="72667" y2="6444"/>
                        <a14:foregroundMark x1="72667" y1="6444" x2="83000" y2="8889"/>
                        <a14:foregroundMark x1="83000" y1="8889" x2="88333" y2="14000"/>
                        <a14:foregroundMark x1="71222" y1="6222" x2="81111" y2="8000"/>
                        <a14:foregroundMark x1="93222" y1="24667" x2="95556" y2="33111"/>
                        <a14:foregroundMark x1="95556" y1="33111" x2="96000" y2="42667"/>
                        <a14:foregroundMark x1="96000" y1="42667" x2="95333" y2="62444"/>
                        <a14:foregroundMark x1="96778" y1="39111" x2="97667" y2="49111"/>
                        <a14:foregroundMark x1="97667" y1="49111" x2="96889" y2="56222"/>
                        <a14:foregroundMark x1="53000" y1="30667" x2="51000" y2="49556"/>
                        <a14:foregroundMark x1="51000" y1="49556" x2="53000" y2="66889"/>
                        <a14:foregroundMark x1="80000" y1="90000" x2="68667" y2="89333"/>
                        <a14:foregroundMark x1="96778" y1="62444" x2="91889" y2="78667"/>
                        <a14:foregroundMark x1="91889" y1="78667" x2="91889" y2="78667"/>
                        <a14:foregroundMark x1="91111" y1="78889" x2="83000" y2="89556"/>
                        <a14:foregroundMark x1="83000" y1="89556" x2="82111" y2="90000"/>
                        <a14:foregroundMark x1="80889" y1="90222" x2="71333" y2="91778"/>
                        <a14:foregroundMark x1="71333" y1="91778" x2="62333" y2="86222"/>
                        <a14:foregroundMark x1="62333" y1="86222" x2="56333" y2="76000"/>
                        <a14:foregroundMark x1="51778" y1="61111" x2="51667" y2="57556"/>
                        <a14:foregroundMark x1="51000" y1="57333" x2="51000" y2="57333"/>
                        <a14:foregroundMark x1="61889" y1="14222" x2="54889" y2="27111"/>
                        <a14:foregroundMark x1="54889" y1="27111" x2="52333" y2="35111"/>
                        <a14:foregroundMark x1="52333" y1="35111" x2="51889" y2="54222"/>
                        <a14:foregroundMark x1="51889" y1="54222" x2="52444" y2="61333"/>
                      </a14:backgroundRemoval>
                    </a14:imgEffect>
                  </a14:imgLayer>
                </a14:imgProps>
              </a:ext>
            </a:extLst>
          </a:blip>
          <a:srcRect l="49977" t="195" r="-1955" b="437"/>
          <a:stretch/>
        </p:blipFill>
        <p:spPr>
          <a:xfrm>
            <a:off x="5753526" y="990600"/>
            <a:ext cx="4804118" cy="4592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049-7307-4248-B520-5FC5F0C3BB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2889" l="2222" r="48667">
                        <a14:foregroundMark x1="18000" y1="10667" x2="25111" y2="8667"/>
                        <a14:foregroundMark x1="12556" y1="14222" x2="15222" y2="11556"/>
                        <a14:foregroundMark x1="4778" y1="29111" x2="10778" y2="16667"/>
                        <a14:foregroundMark x1="15444" y1="11111" x2="23778" y2="6889"/>
                        <a14:foregroundMark x1="24111" y1="6667" x2="29111" y2="6889"/>
                        <a14:foregroundMark x1="29111" y1="6889" x2="33111" y2="10000"/>
                        <a14:foregroundMark x1="44222" y1="25111" x2="47667" y2="38667"/>
                        <a14:foregroundMark x1="47778" y1="60000" x2="43889" y2="77111"/>
                        <a14:foregroundMark x1="43889" y1="77111" x2="36111" y2="88222"/>
                        <a14:foregroundMark x1="36111" y1="88222" x2="26889" y2="93111"/>
                        <a14:foregroundMark x1="26889" y1="93111" x2="23111" y2="93111"/>
                        <a14:foregroundMark x1="3444" y1="34222" x2="2333" y2="53111"/>
                        <a14:foregroundMark x1="2333" y1="53111" x2="3333" y2="61111"/>
                        <a14:foregroundMark x1="3889" y1="69333" x2="3889" y2="63333"/>
                        <a14:foregroundMark x1="17556" y1="9556" x2="22000" y2="6667"/>
                        <a14:foregroundMark x1="22000" y1="6667" x2="22667" y2="6889"/>
                        <a14:foregroundMark x1="48000" y1="43333" x2="48667" y2="43778"/>
                        <a14:foregroundMark x1="7444" y1="23111" x2="2667" y2="39778"/>
                        <a14:foregroundMark x1="2667" y1="39778" x2="2444" y2="60000"/>
                      </a14:backgroundRemoval>
                    </a14:imgEffect>
                  </a14:imgLayer>
                </a14:imgProps>
              </a:ext>
            </a:extLst>
          </a:blip>
          <a:srcRect r="49634"/>
          <a:stretch/>
        </p:blipFill>
        <p:spPr>
          <a:xfrm>
            <a:off x="2057400" y="1024409"/>
            <a:ext cx="4648200" cy="4614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4931E-6057-6B4A-BBE8-1BCB2B5321E4}"/>
              </a:ext>
            </a:extLst>
          </p:cNvPr>
          <p:cNvSpPr txBox="1"/>
          <p:nvPr/>
        </p:nvSpPr>
        <p:spPr>
          <a:xfrm>
            <a:off x="2179820" y="2563337"/>
            <a:ext cx="4601980" cy="144655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B5D3D"/>
                </a:solidFill>
                <a:effectLst>
                  <a:glow rad="127000">
                    <a:srgbClr val="C4652D">
                      <a:lumMod val="20000"/>
                      <a:lumOff val="80000"/>
                    </a:srgbClr>
                  </a:glow>
                </a:effectLst>
                <a:uLnTx/>
                <a:uFillTx/>
                <a:latin typeface="Copperplate Gothic Bold" panose="020E0705020206020404" pitchFamily="34" charset="77"/>
                <a:ea typeface="+mn-ea"/>
                <a:cs typeface="Phosphate Inline" panose="02000506050000020004" pitchFamily="2" charset="77"/>
              </a:rPr>
              <a:t>Gender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B5D3D"/>
                </a:solidFill>
                <a:effectLst>
                  <a:glow rad="127000">
                    <a:srgbClr val="C4652D">
                      <a:lumMod val="20000"/>
                      <a:lumOff val="80000"/>
                    </a:srgbClr>
                  </a:glow>
                </a:effectLst>
                <a:uLnTx/>
                <a:uFillTx/>
                <a:latin typeface="Copperplate Gothic Bold" panose="020E0705020206020404" pitchFamily="34" charset="77"/>
                <a:ea typeface="+mn-ea"/>
                <a:cs typeface="Phosphate Inline" panose="02000506050000020004" pitchFamily="2" charset="77"/>
              </a:rPr>
              <a:t>Equality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C6788-E7F3-C74F-9936-46106489EBB1}"/>
              </a:ext>
            </a:extLst>
          </p:cNvPr>
          <p:cNvSpPr txBox="1"/>
          <p:nvPr/>
        </p:nvSpPr>
        <p:spPr>
          <a:xfrm>
            <a:off x="5799746" y="2671879"/>
            <a:ext cx="4601980" cy="144655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B5D3D"/>
                </a:solidFill>
                <a:effectLst>
                  <a:glow rad="127000">
                    <a:srgbClr val="C4652D">
                      <a:lumMod val="20000"/>
                      <a:lumOff val="80000"/>
                    </a:srgbClr>
                  </a:glow>
                </a:effectLst>
                <a:uLnTx/>
                <a:uFillTx/>
                <a:latin typeface="Copperplate Gothic Bold" panose="020E0705020206020404" pitchFamily="34" charset="77"/>
                <a:ea typeface="+mn-ea"/>
                <a:cs typeface="Phosphate Inline" panose="02000506050000020004" pitchFamily="2" charset="77"/>
              </a:rPr>
              <a:t>Couple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B5D3D"/>
                </a:solidFill>
                <a:effectLst>
                  <a:glow rad="127000">
                    <a:srgbClr val="C4652D">
                      <a:lumMod val="20000"/>
                      <a:lumOff val="80000"/>
                    </a:srgbClr>
                  </a:glow>
                </a:effectLst>
                <a:uLnTx/>
                <a:uFillTx/>
                <a:latin typeface="Copperplate Gothic Bold" panose="020E0705020206020404" pitchFamily="34" charset="77"/>
                <a:ea typeface="+mn-ea"/>
                <a:cs typeface="Phosphate Inline" panose="02000506050000020004" pitchFamily="2" charset="77"/>
              </a:rPr>
              <a:t>Equity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3B32B-D99F-F348-8C4A-1297605CB738}"/>
              </a:ext>
            </a:extLst>
          </p:cNvPr>
          <p:cNvSpPr txBox="1"/>
          <p:nvPr/>
        </p:nvSpPr>
        <p:spPr>
          <a:xfrm>
            <a:off x="3276600" y="6167735"/>
            <a:ext cx="871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couples gives up couple equity, they increase gender inequality.</a:t>
            </a:r>
          </a:p>
        </p:txBody>
      </p:sp>
    </p:spTree>
    <p:extLst>
      <p:ext uri="{BB962C8B-B14F-4D97-AF65-F5344CB8AC3E}">
        <p14:creationId xmlns:p14="http://schemas.microsoft.com/office/powerpoint/2010/main" val="6081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DCDF3-3572-31A7-1851-7AD9376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33" y="947659"/>
            <a:ext cx="7102457" cy="469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goldin\AppData\Local\Microsoft\Windows\Temporary Internet Files\Content.IE5\I1E9BQD9\MC900433829[1].png">
            <a:extLst>
              <a:ext uri="{FF2B5EF4-FFF2-40B4-BE49-F238E27FC236}">
                <a16:creationId xmlns:a16="http://schemas.microsoft.com/office/drawing/2014/main" id="{05DE1ECB-6B72-BE85-DDBE-CC688109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24982">
            <a:off x="5245163" y="1081333"/>
            <a:ext cx="4090539" cy="40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5F64F2-2F06-F6FF-77B7-362F9600E18C}"/>
              </a:ext>
            </a:extLst>
          </p:cNvPr>
          <p:cNvSpPr txBox="1"/>
          <p:nvPr/>
        </p:nvSpPr>
        <p:spPr>
          <a:xfrm>
            <a:off x="451413" y="5849486"/>
            <a:ext cx="1135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Calibri" panose="020F0502020204030204" pitchFamily="34" charset="0"/>
                <a:cs typeface="Times New Roman" panose="02020603050405020304" pitchFamily="18" charset="0"/>
              </a:rPr>
              <a:t>“… for having advanced our understanding of women’s labor market outcomes.”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F8263-AFF4-1B90-1F7C-274D702A8FF3}"/>
              </a:ext>
            </a:extLst>
          </p:cNvPr>
          <p:cNvSpPr txBox="1"/>
          <p:nvPr/>
        </p:nvSpPr>
        <p:spPr>
          <a:xfrm>
            <a:off x="4966481" y="5192968"/>
            <a:ext cx="4820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© Johan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Jarnestad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/Royal Swedish Academy of Sciences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DDF5B1B-F512-1FF0-56E6-FB99AE9C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555" y="2019299"/>
            <a:ext cx="1625600" cy="168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Stop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Mincer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Becker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Boserup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Easterlin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0C1D4-AA90-6BC0-A194-580F06EB0220}"/>
              </a:ext>
            </a:extLst>
          </p:cNvPr>
          <p:cNvSpPr txBox="1"/>
          <p:nvPr/>
        </p:nvSpPr>
        <p:spPr>
          <a:xfrm>
            <a:off x="6524978" y="6488668"/>
            <a:ext cx="4955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Credit for magnifying glass: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Anzela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Ksenofontova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 showing married women in work">
            <a:extLst>
              <a:ext uri="{FF2B5EF4-FFF2-40B4-BE49-F238E27FC236}">
                <a16:creationId xmlns:a16="http://schemas.microsoft.com/office/drawing/2014/main" id="{455658E3-490E-9E6E-4D36-596EFFB38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75" y="343450"/>
            <a:ext cx="10358438" cy="65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aph showing married women in work">
            <a:extLst>
              <a:ext uri="{FF2B5EF4-FFF2-40B4-BE49-F238E27FC236}">
                <a16:creationId xmlns:a16="http://schemas.microsoft.com/office/drawing/2014/main" id="{9F143558-281E-CEC7-7CA5-D3BB1D0AB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2903" y="886022"/>
            <a:ext cx="893039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 showing married women in work">
            <a:extLst>
              <a:ext uri="{FF2B5EF4-FFF2-40B4-BE49-F238E27FC236}">
                <a16:creationId xmlns:a16="http://schemas.microsoft.com/office/drawing/2014/main" id="{ED07E45C-CA3D-C891-3F64-125CCE2DD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6111" y="4461641"/>
            <a:ext cx="772510" cy="1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6 -0.02361 L 0.26276 0.32338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3449 L 0.22956 -0.49884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DCDF3-3572-31A7-1851-7AD9376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33" y="947659"/>
            <a:ext cx="7102457" cy="469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goldin\AppData\Local\Microsoft\Windows\Temporary Internet Files\Content.IE5\I1E9BQD9\MC900433829[1].png">
            <a:extLst>
              <a:ext uri="{FF2B5EF4-FFF2-40B4-BE49-F238E27FC236}">
                <a16:creationId xmlns:a16="http://schemas.microsoft.com/office/drawing/2014/main" id="{05DE1ECB-6B72-BE85-DDBE-CC688109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24982">
            <a:off x="5245163" y="1081333"/>
            <a:ext cx="4090539" cy="40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5F64F2-2F06-F6FF-77B7-362F9600E18C}"/>
              </a:ext>
            </a:extLst>
          </p:cNvPr>
          <p:cNvSpPr txBox="1"/>
          <p:nvPr/>
        </p:nvSpPr>
        <p:spPr>
          <a:xfrm>
            <a:off x="451413" y="5849486"/>
            <a:ext cx="1135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Calibri" panose="020F0502020204030204" pitchFamily="34" charset="0"/>
                <a:cs typeface="Times New Roman" panose="02020603050405020304" pitchFamily="18" charset="0"/>
              </a:rPr>
              <a:t>“… for having advanced our understanding of women’s labor market outcomes.”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F8263-AFF4-1B90-1F7C-274D702A8FF3}"/>
              </a:ext>
            </a:extLst>
          </p:cNvPr>
          <p:cNvSpPr txBox="1"/>
          <p:nvPr/>
        </p:nvSpPr>
        <p:spPr>
          <a:xfrm>
            <a:off x="4966481" y="5192968"/>
            <a:ext cx="4820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© Johan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Jarnestad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/Royal Swedish Academy of Sciences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DDF5B1B-F512-1FF0-56E6-FB99AE9C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153" y="1975556"/>
            <a:ext cx="2022456" cy="20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Stop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Bertrand,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Blau, Kuziemko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Kerr, Mitchell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Polachek, Rouse 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Olivetti, Rotella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And especially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Larry Katz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DCDF3-3572-31A7-1851-7AD9376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33" y="947659"/>
            <a:ext cx="7102457" cy="469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goldin\AppData\Local\Microsoft\Windows\Temporary Internet Files\Content.IE5\I1E9BQD9\MC900433829[1].png">
            <a:extLst>
              <a:ext uri="{FF2B5EF4-FFF2-40B4-BE49-F238E27FC236}">
                <a16:creationId xmlns:a16="http://schemas.microsoft.com/office/drawing/2014/main" id="{05DE1ECB-6B72-BE85-DDBE-CC688109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24982">
            <a:off x="5245163" y="1081333"/>
            <a:ext cx="4090539" cy="40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5F64F2-2F06-F6FF-77B7-362F9600E18C}"/>
              </a:ext>
            </a:extLst>
          </p:cNvPr>
          <p:cNvSpPr txBox="1"/>
          <p:nvPr/>
        </p:nvSpPr>
        <p:spPr>
          <a:xfrm>
            <a:off x="451413" y="5849486"/>
            <a:ext cx="1135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Calibri" panose="020F0502020204030204" pitchFamily="34" charset="0"/>
                <a:cs typeface="Times New Roman" panose="02020603050405020304" pitchFamily="18" charset="0"/>
              </a:rPr>
              <a:t>“… for having advanced our understanding of women’s labor market outcomes.”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6" name="Picture 5" descr="A dog sitting on a rock&#10;&#10;Description automatically generated">
            <a:extLst>
              <a:ext uri="{FF2B5EF4-FFF2-40B4-BE49-F238E27FC236}">
                <a16:creationId xmlns:a16="http://schemas.microsoft.com/office/drawing/2014/main" id="{F3ECF1CB-E9E8-A308-9312-00D141EC42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182" y="1840375"/>
            <a:ext cx="2176041" cy="2037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F8263-AFF4-1B90-1F7C-274D702A8FF3}"/>
              </a:ext>
            </a:extLst>
          </p:cNvPr>
          <p:cNvSpPr txBox="1"/>
          <p:nvPr/>
        </p:nvSpPr>
        <p:spPr>
          <a:xfrm>
            <a:off x="4966481" y="5192968"/>
            <a:ext cx="4820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© Johan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Jarnestad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/Royal Swedish Academy of Sciences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85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AA94E549-E285-D095-9F30-2069C937D117}"/>
              </a:ext>
            </a:extLst>
          </p:cNvPr>
          <p:cNvSpPr txBox="1">
            <a:spLocks/>
          </p:cNvSpPr>
          <p:nvPr/>
        </p:nvSpPr>
        <p:spPr>
          <a:xfrm>
            <a:off x="680322" y="4403795"/>
            <a:ext cx="8133478" cy="940240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700" cap="all" spc="2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</a:rPr>
              <a:t>An Evolving Economic Force</a:t>
            </a:r>
          </a:p>
        </p:txBody>
      </p:sp>
      <p:pic>
        <p:nvPicPr>
          <p:cNvPr id="8" name="Picture 2" descr="Graph showing how differences in income between men and women changed over time">
            <a:extLst>
              <a:ext uri="{FF2B5EF4-FFF2-40B4-BE49-F238E27FC236}">
                <a16:creationId xmlns:a16="http://schemas.microsoft.com/office/drawing/2014/main" id="{8838B7CA-A02B-2513-0905-C93866E88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961" r="27578" b="8305"/>
          <a:stretch/>
        </p:blipFill>
        <p:spPr bwMode="auto">
          <a:xfrm>
            <a:off x="555976" y="901375"/>
            <a:ext cx="2998387" cy="256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llustration of decision-making">
            <a:extLst>
              <a:ext uri="{FF2B5EF4-FFF2-40B4-BE49-F238E27FC236}">
                <a16:creationId xmlns:a16="http://schemas.microsoft.com/office/drawing/2014/main" id="{6CF0B203-91BC-2974-2DC7-9803D6E41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272" r="-513" b="3050"/>
          <a:stretch/>
        </p:blipFill>
        <p:spPr bwMode="auto">
          <a:xfrm>
            <a:off x="4001753" y="938552"/>
            <a:ext cx="3327735" cy="252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ph showing married women in work">
            <a:extLst>
              <a:ext uri="{FF2B5EF4-FFF2-40B4-BE49-F238E27FC236}">
                <a16:creationId xmlns:a16="http://schemas.microsoft.com/office/drawing/2014/main" id="{8A488BFD-1767-F85E-92A8-5F199ECB6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270" t="684" r="-16" b="-684"/>
          <a:stretch/>
        </p:blipFill>
        <p:spPr bwMode="auto">
          <a:xfrm>
            <a:off x="7651763" y="938552"/>
            <a:ext cx="3527424" cy="252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4BAAA8-6678-C242-5337-1BCD1AC9A9F9}"/>
              </a:ext>
            </a:extLst>
          </p:cNvPr>
          <p:cNvSpPr txBox="1"/>
          <p:nvPr/>
        </p:nvSpPr>
        <p:spPr>
          <a:xfrm>
            <a:off x="93856" y="6280814"/>
            <a:ext cx="5212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© Johan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Jarnestad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ar(--primary-font)"/>
              </a:rPr>
              <a:t>/The Royal Swedish Academy of Sciences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8CD65-DA63-9074-7FDB-95C6A01690C9}"/>
              </a:ext>
            </a:extLst>
          </p:cNvPr>
          <p:cNvSpPr txBox="1"/>
          <p:nvPr/>
        </p:nvSpPr>
        <p:spPr>
          <a:xfrm>
            <a:off x="1026107" y="5334360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Claudia Goldin</a:t>
            </a:r>
          </a:p>
        </p:txBody>
      </p:sp>
    </p:spTree>
    <p:extLst>
      <p:ext uri="{BB962C8B-B14F-4D97-AF65-F5344CB8AC3E}">
        <p14:creationId xmlns:p14="http://schemas.microsoft.com/office/powerpoint/2010/main" val="246926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99C76D-DB2D-6473-4406-228BCD46F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56" y="386081"/>
            <a:ext cx="7191021" cy="6471919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CD9EB3E-A122-A5DF-B590-C9F86CBB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59" y="104448"/>
            <a:ext cx="11214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  <a:cs typeface="Times New Roman" pitchFamily="18" charset="0"/>
              </a:rPr>
              <a:t>Employment to Population Ratios for Women 25-54 Years and GDP/capita in 2022 </a:t>
            </a:r>
          </a:p>
        </p:txBody>
      </p:sp>
    </p:spTree>
    <p:extLst>
      <p:ext uri="{BB962C8B-B14F-4D97-AF65-F5344CB8AC3E}">
        <p14:creationId xmlns:p14="http://schemas.microsoft.com/office/powerpoint/2010/main" val="86604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0506F-DBD6-E928-D98B-2417B6D3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55" y="386081"/>
            <a:ext cx="7191021" cy="6471919"/>
          </a:xfrm>
          <a:prstGeom prst="rect">
            <a:avLst/>
          </a:prstGeom>
        </p:spPr>
      </p:pic>
      <p:pic>
        <p:nvPicPr>
          <p:cNvPr id="4" name="Graphic 3" descr="Star outline">
            <a:extLst>
              <a:ext uri="{FF2B5EF4-FFF2-40B4-BE49-F238E27FC236}">
                <a16:creationId xmlns:a16="http://schemas.microsoft.com/office/drawing/2014/main" id="{8234FB7C-60B1-9EA6-D90F-949D91EB8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6657" y="3565163"/>
            <a:ext cx="871926" cy="87192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Graph showing married women in work">
            <a:extLst>
              <a:ext uri="{FF2B5EF4-FFF2-40B4-BE49-F238E27FC236}">
                <a16:creationId xmlns:a16="http://schemas.microsoft.com/office/drawing/2014/main" id="{267AF3EA-2B5F-AAED-F6DB-E4B1986BD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0275" y="564198"/>
            <a:ext cx="772510" cy="1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C4220-0296-ECB3-6CD2-5A2354D9C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533" y="104448"/>
            <a:ext cx="9247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  <a:cs typeface="Times New Roman" pitchFamily="18" charset="0"/>
              </a:rPr>
              <a:t>E/Pop for Women 25-54 Years and GDP/capita in 2022 is U-Shaped </a:t>
            </a:r>
          </a:p>
        </p:txBody>
      </p:sp>
    </p:spTree>
    <p:extLst>
      <p:ext uri="{BB962C8B-B14F-4D97-AF65-F5344CB8AC3E}">
        <p14:creationId xmlns:p14="http://schemas.microsoft.com/office/powerpoint/2010/main" val="5517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060711" y="381000"/>
            <a:ext cx="95235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  <a:cs typeface="Times New Roman" pitchFamily="18" charset="0"/>
              </a:rPr>
              <a:t>Female Labor Force Participation Rate: By Race, 35-44 years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66CB46D-89E8-3D42-B25F-8368747B7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588816"/>
              </p:ext>
            </p:extLst>
          </p:nvPr>
        </p:nvGraphicFramePr>
        <p:xfrm>
          <a:off x="1828800" y="993774"/>
          <a:ext cx="8839200" cy="572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A1DCF86D-650F-C43C-D80D-285E1C84F65E}"/>
              </a:ext>
            </a:extLst>
          </p:cNvPr>
          <p:cNvSpPr txBox="1"/>
          <p:nvPr/>
        </p:nvSpPr>
        <p:spPr>
          <a:xfrm>
            <a:off x="9786650" y="5864226"/>
            <a:ext cx="624840" cy="3543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</a:p>
        </p:txBody>
      </p:sp>
      <p:pic>
        <p:nvPicPr>
          <p:cNvPr id="4" name="Picture 3" descr="Illustration of decision-making">
            <a:extLst>
              <a:ext uri="{FF2B5EF4-FFF2-40B4-BE49-F238E27FC236}">
                <a16:creationId xmlns:a16="http://schemas.microsoft.com/office/drawing/2014/main" id="{CC98D161-AC6E-CA5D-4E15-0825C2F1D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80" r="-512" b="3050"/>
          <a:stretch/>
        </p:blipFill>
        <p:spPr bwMode="auto">
          <a:xfrm>
            <a:off x="7394059" y="3738805"/>
            <a:ext cx="2136081" cy="247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869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-76200"/>
            <a:ext cx="8576444" cy="612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Noisy Revolution of 50 Years Ago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36751-E28E-9B45-B1D8-32144424D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9667" l="4036" r="92601">
                        <a14:foregroundMark x1="4933" y1="36667" x2="10314" y2="27333"/>
                        <a14:foregroundMark x1="10987" y1="25000" x2="12556" y2="11667"/>
                        <a14:foregroundMark x1="36099" y1="95667" x2="13901" y2="99667"/>
                        <a14:foregroundMark x1="5157" y1="98333" x2="4260" y2="81667"/>
                        <a14:foregroundMark x1="38789" y1="92333" x2="38117" y2="85000"/>
                        <a14:foregroundMark x1="35202" y1="25333" x2="41480" y2="22667"/>
                        <a14:foregroundMark x1="37444" y1="23333" x2="43049" y2="9667"/>
                        <a14:foregroundMark x1="43722" y1="44667" x2="50224" y2="28333"/>
                        <a14:foregroundMark x1="52915" y1="8667" x2="52018" y2="19667"/>
                        <a14:backgroundMark x1="224" y1="39000" x2="6054" y2="3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2400300"/>
            <a:ext cx="5267706" cy="3543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9714B-3032-8F82-55F4-8E96B7F5E234}"/>
              </a:ext>
            </a:extLst>
          </p:cNvPr>
          <p:cNvSpPr txBox="1"/>
          <p:nvPr/>
        </p:nvSpPr>
        <p:spPr>
          <a:xfrm>
            <a:off x="124179" y="6200521"/>
            <a:ext cx="2878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1" u="none" strike="noStrike" dirty="0">
                <a:effectLst/>
                <a:latin typeface="Open Sans" panose="020B0606030504020204" pitchFamily="34" charset="0"/>
              </a:rPr>
              <a:t>Photo source</a:t>
            </a:r>
            <a:r>
              <a:rPr lang="en-US" sz="1400" b="0" i="0" u="none" strike="noStrike" dirty="0">
                <a:effectLst/>
                <a:latin typeface="Open Sans" panose="020B0606030504020204" pitchFamily="34" charset="0"/>
              </a:rPr>
              <a:t>: </a:t>
            </a:r>
          </a:p>
          <a:p>
            <a:pPr algn="l"/>
            <a:r>
              <a:rPr lang="en-US" sz="1400" b="0" i="0" u="none" strike="noStrike" dirty="0" err="1">
                <a:effectLst/>
                <a:latin typeface="Open Sans" panose="020B0606030504020204" pitchFamily="34" charset="0"/>
              </a:rPr>
              <a:t>Nat’l</a:t>
            </a:r>
            <a:r>
              <a:rPr lang="en-US" sz="1400" b="0" i="0" u="none" strike="noStrike" dirty="0">
                <a:effectLst/>
                <a:latin typeface="Open Sans" panose="020B0606030504020204" pitchFamily="34" charset="0"/>
              </a:rPr>
              <a:t> Women's History Museum</a:t>
            </a:r>
            <a:endParaRPr lang="en-US" sz="1400" b="0" i="0" u="none" strike="noStrike" dirty="0">
              <a:effectLst/>
              <a:latin typeface="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39910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E52549-573D-B56C-23DD-D89F6C5B5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37792"/>
              </p:ext>
            </p:extLst>
          </p:nvPr>
        </p:nvGraphicFramePr>
        <p:xfrm>
          <a:off x="1858780" y="814555"/>
          <a:ext cx="9114020" cy="572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7DEB2F-3959-BF46-915A-53ADA531EAF0}"/>
              </a:ext>
            </a:extLst>
          </p:cNvPr>
          <p:cNvSpPr txBox="1"/>
          <p:nvPr/>
        </p:nvSpPr>
        <p:spPr>
          <a:xfrm>
            <a:off x="8798617" y="5674113"/>
            <a:ext cx="209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Birth Year + 22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A38BC-1E8E-AA3D-8DBA-B42A75E8C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09" y="71713"/>
            <a:ext cx="1164879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College (4-Yr) Graduation Rates: </a:t>
            </a:r>
          </a:p>
          <a:p>
            <a:pPr algn="ctr"/>
            <a:r>
              <a:rPr lang="en-US" sz="2600" dirty="0">
                <a:latin typeface="Franklin Gothic Medium" panose="020B0603020102020204" pitchFamily="34" charset="0"/>
                <a:cs typeface="Times New Roman" pitchFamily="18" charset="0"/>
              </a:rPr>
              <a:t>By 1982 More Females than Males Were Graduating College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86344-6CD8-41CD-7854-28A96537D461}"/>
              </a:ext>
            </a:extLst>
          </p:cNvPr>
          <p:cNvSpPr txBox="1"/>
          <p:nvPr/>
        </p:nvSpPr>
        <p:spPr>
          <a:xfrm>
            <a:off x="7362059" y="1434395"/>
            <a:ext cx="22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Females (native born)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C7F0D-DD80-67CF-26BC-C11A0BAA19FD}"/>
              </a:ext>
            </a:extLst>
          </p:cNvPr>
          <p:cNvSpPr txBox="1"/>
          <p:nvPr/>
        </p:nvSpPr>
        <p:spPr>
          <a:xfrm>
            <a:off x="9322943" y="3380743"/>
            <a:ext cx="202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ales (native born)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EF842D-9468-9988-B91A-20084B8FF5A5}"/>
              </a:ext>
            </a:extLst>
          </p:cNvPr>
          <p:cNvCxnSpPr>
            <a:cxnSpLocks/>
          </p:cNvCxnSpPr>
          <p:nvPr/>
        </p:nvCxnSpPr>
        <p:spPr>
          <a:xfrm flipV="1">
            <a:off x="8348465" y="2686756"/>
            <a:ext cx="0" cy="335668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267562-41B7-2D46-5C82-209286C9EA9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474832" y="1803727"/>
            <a:ext cx="538643" cy="5104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3CD596-072F-9492-E4EC-32C7E42804CC}"/>
              </a:ext>
            </a:extLst>
          </p:cNvPr>
          <p:cNvCxnSpPr>
            <a:cxnSpLocks/>
          </p:cNvCxnSpPr>
          <p:nvPr/>
        </p:nvCxnSpPr>
        <p:spPr>
          <a:xfrm flipH="1" flipV="1">
            <a:off x="9013475" y="2879036"/>
            <a:ext cx="574130" cy="549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C977618-7930-C69C-53F4-965D21DA5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860931"/>
              </p:ext>
            </p:extLst>
          </p:nvPr>
        </p:nvGraphicFramePr>
        <p:xfrm>
          <a:off x="3925614" y="331076"/>
          <a:ext cx="6306207" cy="629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2E0E52-0101-8E7D-46A4-1049E5317CDF}"/>
              </a:ext>
            </a:extLst>
          </p:cNvPr>
          <p:cNvCxnSpPr>
            <a:cxnSpLocks/>
          </p:cNvCxnSpPr>
          <p:nvPr/>
        </p:nvCxnSpPr>
        <p:spPr>
          <a:xfrm flipV="1">
            <a:off x="4411980" y="533997"/>
            <a:ext cx="5555496" cy="563820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5970B6C-4C28-FF5B-7C80-344E28A82CF7}"/>
              </a:ext>
            </a:extLst>
          </p:cNvPr>
          <p:cNvSpPr txBox="1"/>
          <p:nvPr/>
        </p:nvSpPr>
        <p:spPr>
          <a:xfrm>
            <a:off x="6495307" y="5898346"/>
            <a:ext cx="3472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Males 25-34 with some college,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1ABAF-EE32-48CC-4091-A0373EF56E05}"/>
              </a:ext>
            </a:extLst>
          </p:cNvPr>
          <p:cNvSpPr txBox="1"/>
          <p:nvPr/>
        </p:nvSpPr>
        <p:spPr>
          <a:xfrm rot="16200000">
            <a:off x="1694971" y="3457275"/>
            <a:ext cx="409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Females 25-34 with some college,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2704B-8BBC-6B6F-2720-EB0C12EAEDC0}"/>
              </a:ext>
            </a:extLst>
          </p:cNvPr>
          <p:cNvSpPr txBox="1"/>
          <p:nvPr/>
        </p:nvSpPr>
        <p:spPr>
          <a:xfrm>
            <a:off x="4537710" y="1046971"/>
            <a:ext cx="2459456" cy="369332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262939">
              <a:schemeClr val="accent4">
                <a:satMod val="175000"/>
                <a:alpha val="48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More Women than Men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B858AFC-FF0D-F629-E204-41862D951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55" y="1860287"/>
            <a:ext cx="28317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  <a:cs typeface="Times New Roman" pitchFamily="18" charset="0"/>
              </a:rPr>
              <a:t>More Women than Men, 25-34 years, had attended college in </a:t>
            </a:r>
            <a:r>
              <a:rPr lang="en-US" sz="2400" i="1" dirty="0">
                <a:latin typeface="Franklin Gothic Medium" panose="020B0603020102020204" pitchFamily="34" charset="0"/>
                <a:cs typeface="Times New Roman" pitchFamily="18" charset="0"/>
              </a:rPr>
              <a:t>all</a:t>
            </a:r>
            <a:r>
              <a:rPr lang="en-US" sz="2400" dirty="0">
                <a:latin typeface="Franklin Gothic Medium" panose="020B0603020102020204" pitchFamily="34" charset="0"/>
                <a:cs typeface="Times New Roman" pitchFamily="18" charset="0"/>
              </a:rPr>
              <a:t> OECD nations in 2022 </a:t>
            </a:r>
          </a:p>
        </p:txBody>
      </p:sp>
    </p:spTree>
    <p:extLst>
      <p:ext uri="{BB962C8B-B14F-4D97-AF65-F5344CB8AC3E}">
        <p14:creationId xmlns:p14="http://schemas.microsoft.com/office/powerpoint/2010/main" val="363284233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Custom 15 2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D0393F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{A8523A87-1DF0-3A43-B4F8-0143192EAC43}tf16401369</Template>
  <TotalTime>3956</TotalTime>
  <Words>1146</Words>
  <Application>Microsoft Macintosh PowerPoint</Application>
  <PresentationFormat>Widescreen</PresentationFormat>
  <Paragraphs>181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Arial</vt:lpstr>
      <vt:lpstr>Book Antiqua</vt:lpstr>
      <vt:lpstr>Calibri</vt:lpstr>
      <vt:lpstr>Calibri Light</vt:lpstr>
      <vt:lpstr>Cambria</vt:lpstr>
      <vt:lpstr>Copperplate Gothic Bold</vt:lpstr>
      <vt:lpstr>Franklin Gothic Medium</vt:lpstr>
      <vt:lpstr>Open Sans</vt:lpstr>
      <vt:lpstr>proximanova</vt:lpstr>
      <vt:lpstr>Times New Roman</vt:lpstr>
      <vt:lpstr>Trebuchet MS</vt:lpstr>
      <vt:lpstr>Tw Cen MT</vt:lpstr>
      <vt:lpstr>var(--primary-font)</vt:lpstr>
      <vt:lpstr>Wingdings</vt:lpstr>
      <vt:lpstr>Wingdings 2</vt:lpstr>
      <vt:lpstr>Office Theme</vt:lpstr>
      <vt:lpstr>1_Default Design</vt:lpstr>
      <vt:lpstr>Hardcover</vt:lpstr>
      <vt:lpstr>Median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Gender Inequality     Couple Inequity</vt:lpstr>
      <vt:lpstr>Gender Inequality     Couple Inequity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Goldin, Claudia</dc:creator>
  <cp:lastModifiedBy>Goldin, Claudia</cp:lastModifiedBy>
  <cp:revision>86</cp:revision>
  <cp:lastPrinted>2023-11-21T02:47:42Z</cp:lastPrinted>
  <dcterms:created xsi:type="dcterms:W3CDTF">2023-10-26T02:19:04Z</dcterms:created>
  <dcterms:modified xsi:type="dcterms:W3CDTF">2023-12-02T02:50:42Z</dcterms:modified>
</cp:coreProperties>
</file>